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1" r:id="rId1"/>
  </p:sldMasterIdLst>
  <p:notesMasterIdLst>
    <p:notesMasterId r:id="rId13"/>
  </p:notesMasterIdLst>
  <p:handoutMasterIdLst>
    <p:handoutMasterId r:id="rId14"/>
  </p:handoutMasterIdLst>
  <p:sldIdLst>
    <p:sldId id="437" r:id="rId2"/>
    <p:sldId id="426" r:id="rId3"/>
    <p:sldId id="438" r:id="rId4"/>
    <p:sldId id="446" r:id="rId5"/>
    <p:sldId id="439" r:id="rId6"/>
    <p:sldId id="440" r:id="rId7"/>
    <p:sldId id="442" r:id="rId8"/>
    <p:sldId id="443" r:id="rId9"/>
    <p:sldId id="444" r:id="rId10"/>
    <p:sldId id="445" r:id="rId11"/>
    <p:sldId id="425" r:id="rId12"/>
  </p:sldIdLst>
  <p:sldSz cx="9144000" cy="6858000" type="screen4x3"/>
  <p:notesSz cx="6797675" cy="9926638"/>
  <p:defaultTex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p:defaultTextStyle>
  <p:extLst>
    <p:ext uri="{EFAFB233-063F-42B5-8137-9DF3F51BA10A}">
      <p15:sldGuideLst xmlns:p15="http://schemas.microsoft.com/office/powerpoint/2012/main">
        <p15:guide id="1" orient="horz" pos="658">
          <p15:clr>
            <a:srgbClr val="A4A3A4"/>
          </p15:clr>
        </p15:guide>
        <p15:guide id="2" orient="horz" pos="388">
          <p15:clr>
            <a:srgbClr val="A4A3A4"/>
          </p15:clr>
        </p15:guide>
        <p15:guide id="3" pos="288">
          <p15:clr>
            <a:srgbClr val="A4A3A4"/>
          </p15:clr>
        </p15:guide>
        <p15:guide id="4" pos="1022">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80F0F"/>
    <a:srgbClr val="6E6452"/>
    <a:srgbClr val="00487E"/>
    <a:srgbClr val="BABB93"/>
    <a:srgbClr val="999999"/>
    <a:srgbClr val="E5DBA1"/>
    <a:srgbClr val="BABA93"/>
    <a:srgbClr val="DEDEAF"/>
    <a:srgbClr val="D9D9D9"/>
    <a:srgbClr val="CC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8D230F3-CF80-4859-8CE7-A43EE81993B5}" styleName="Helle Formatvorlage 1 - Akz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Designformatvorlage 1 - Akz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338" autoAdjust="0"/>
    <p:restoredTop sz="94434" autoAdjust="0"/>
  </p:normalViewPr>
  <p:slideViewPr>
    <p:cSldViewPr snapToGrid="0">
      <p:cViewPr varScale="1">
        <p:scale>
          <a:sx n="74" d="100"/>
          <a:sy n="74" d="100"/>
        </p:scale>
        <p:origin x="916" y="64"/>
      </p:cViewPr>
      <p:guideLst>
        <p:guide orient="horz" pos="658"/>
        <p:guide orient="horz" pos="388"/>
        <p:guide pos="288"/>
        <p:guide pos="1022"/>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51" d="100"/>
          <a:sy n="51" d="100"/>
        </p:scale>
        <p:origin x="-2958" y="-108"/>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defRPr sz="1200" b="0">
                <a:solidFill>
                  <a:schemeClr val="tx1"/>
                </a:solidFill>
                <a:latin typeface="Times" charset="0"/>
              </a:defRPr>
            </a:lvl1pPr>
          </a:lstStyle>
          <a:p>
            <a:endParaRPr lang="de-DE" dirty="0">
              <a:latin typeface="Arial Narrow" pitchFamily="34" charset="0"/>
            </a:endParaRPr>
          </a:p>
        </p:txBody>
      </p:sp>
      <p:sp>
        <p:nvSpPr>
          <p:cNvPr id="66563" name="Rectangle 3"/>
          <p:cNvSpPr>
            <a:spLocks noGrp="1" noChangeArrowheads="1"/>
          </p:cNvSpPr>
          <p:nvPr>
            <p:ph type="dt" sz="quarter" idx="1"/>
          </p:nvPr>
        </p:nvSpPr>
        <p:spPr bwMode="auto">
          <a:xfrm>
            <a:off x="3852016"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a:defRPr sz="1200" b="0">
                <a:solidFill>
                  <a:schemeClr val="tx1"/>
                </a:solidFill>
                <a:latin typeface="Times" charset="0"/>
              </a:defRPr>
            </a:lvl1pPr>
          </a:lstStyle>
          <a:p>
            <a:endParaRPr lang="de-DE">
              <a:latin typeface="Arial Narrow" pitchFamily="34" charset="0"/>
            </a:endParaRPr>
          </a:p>
        </p:txBody>
      </p:sp>
      <p:sp>
        <p:nvSpPr>
          <p:cNvPr id="66564" name="Rectangle 4"/>
          <p:cNvSpPr>
            <a:spLocks noGrp="1" noChangeArrowheads="1"/>
          </p:cNvSpPr>
          <p:nvPr>
            <p:ph type="ftr" sz="quarter" idx="2"/>
          </p:nvPr>
        </p:nvSpPr>
        <p:spPr bwMode="auto">
          <a:xfrm>
            <a:off x="0"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defRPr sz="1200" b="0">
                <a:solidFill>
                  <a:schemeClr val="tx1"/>
                </a:solidFill>
                <a:latin typeface="Times" charset="0"/>
              </a:defRPr>
            </a:lvl1pPr>
          </a:lstStyle>
          <a:p>
            <a:endParaRPr lang="de-DE">
              <a:latin typeface="Arial Narrow" pitchFamily="34" charset="0"/>
            </a:endParaRPr>
          </a:p>
        </p:txBody>
      </p:sp>
      <p:sp>
        <p:nvSpPr>
          <p:cNvPr id="66565" name="Rectangle 5"/>
          <p:cNvSpPr>
            <a:spLocks noGrp="1" noChangeArrowheads="1"/>
          </p:cNvSpPr>
          <p:nvPr>
            <p:ph type="sldNum" sz="quarter" idx="3"/>
          </p:nvPr>
        </p:nvSpPr>
        <p:spPr bwMode="auto">
          <a:xfrm>
            <a:off x="3852016"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a:defRPr sz="1200" b="0">
                <a:solidFill>
                  <a:schemeClr val="tx1"/>
                </a:solidFill>
                <a:latin typeface="Times" charset="0"/>
              </a:defRPr>
            </a:lvl1pPr>
          </a:lstStyle>
          <a:p>
            <a:fld id="{47F930EC-4FD0-431B-BB9B-47DE359CDF6F}" type="slidenum">
              <a:rPr lang="de-DE">
                <a:latin typeface="Arial Narrow" pitchFamily="34" charset="0"/>
              </a:rPr>
              <a:pPr/>
              <a:t>‹N°›</a:t>
            </a:fld>
            <a:endParaRPr lang="de-DE">
              <a:latin typeface="Arial Narrow" pitchFamily="34" charset="0"/>
            </a:endParaRPr>
          </a:p>
        </p:txBody>
      </p:sp>
    </p:spTree>
    <p:extLst>
      <p:ext uri="{BB962C8B-B14F-4D97-AF65-F5344CB8AC3E}">
        <p14:creationId xmlns:p14="http://schemas.microsoft.com/office/powerpoint/2010/main" val="24842276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defRPr sz="1200" b="0">
                <a:solidFill>
                  <a:schemeClr val="tx1"/>
                </a:solidFill>
                <a:latin typeface="Arial Narrow" pitchFamily="34" charset="0"/>
              </a:defRPr>
            </a:lvl1pPr>
          </a:lstStyle>
          <a:p>
            <a:endParaRPr lang="de-DE" dirty="0"/>
          </a:p>
        </p:txBody>
      </p:sp>
      <p:sp>
        <p:nvSpPr>
          <p:cNvPr id="8195" name="Rectangle 3"/>
          <p:cNvSpPr>
            <a:spLocks noGrp="1" noChangeArrowheads="1"/>
          </p:cNvSpPr>
          <p:nvPr>
            <p:ph type="dt" idx="1"/>
          </p:nvPr>
        </p:nvSpPr>
        <p:spPr bwMode="auto">
          <a:xfrm>
            <a:off x="3852016"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a:defRPr sz="1200" b="0">
                <a:solidFill>
                  <a:schemeClr val="tx1"/>
                </a:solidFill>
                <a:latin typeface="Arial Narrow" pitchFamily="34" charset="0"/>
              </a:defRPr>
            </a:lvl1pPr>
          </a:lstStyle>
          <a:p>
            <a:endParaRPr lang="de-DE"/>
          </a:p>
        </p:txBody>
      </p:sp>
      <p:sp>
        <p:nvSpPr>
          <p:cNvPr id="819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906357" y="4715351"/>
            <a:ext cx="4984962" cy="4466591"/>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p>
            <a:pPr lvl="0"/>
            <a:r>
              <a:rPr lang="de-DE" dirty="0"/>
              <a:t>Klicken Sie, um die Formate des Vorlagentextes zu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198" name="Rectangle 6"/>
          <p:cNvSpPr>
            <a:spLocks noGrp="1" noChangeArrowheads="1"/>
          </p:cNvSpPr>
          <p:nvPr>
            <p:ph type="ftr" sz="quarter" idx="4"/>
          </p:nvPr>
        </p:nvSpPr>
        <p:spPr bwMode="auto">
          <a:xfrm>
            <a:off x="0"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defRPr sz="1200" b="0">
                <a:solidFill>
                  <a:schemeClr val="tx1"/>
                </a:solidFill>
                <a:latin typeface="Arial Narrow" pitchFamily="34" charset="0"/>
              </a:defRPr>
            </a:lvl1pPr>
          </a:lstStyle>
          <a:p>
            <a:endParaRPr lang="de-DE"/>
          </a:p>
        </p:txBody>
      </p:sp>
      <p:sp>
        <p:nvSpPr>
          <p:cNvPr id="8199" name="Rectangle 7"/>
          <p:cNvSpPr>
            <a:spLocks noGrp="1" noChangeArrowheads="1"/>
          </p:cNvSpPr>
          <p:nvPr>
            <p:ph type="sldNum" sz="quarter" idx="5"/>
          </p:nvPr>
        </p:nvSpPr>
        <p:spPr bwMode="auto">
          <a:xfrm>
            <a:off x="3852016"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a:defRPr sz="1200" b="0">
                <a:solidFill>
                  <a:schemeClr val="tx1"/>
                </a:solidFill>
                <a:latin typeface="Arial Narrow" pitchFamily="34" charset="0"/>
              </a:defRPr>
            </a:lvl1pPr>
          </a:lstStyle>
          <a:p>
            <a:fld id="{276F4F92-661F-4424-ADED-7D3829A4203F}" type="slidenum">
              <a:rPr lang="de-DE" smtClean="0"/>
              <a:pPr/>
              <a:t>‹N°›</a:t>
            </a:fld>
            <a:endParaRPr lang="de-DE"/>
          </a:p>
        </p:txBody>
      </p:sp>
    </p:spTree>
    <p:extLst>
      <p:ext uri="{BB962C8B-B14F-4D97-AF65-F5344CB8AC3E}">
        <p14:creationId xmlns:p14="http://schemas.microsoft.com/office/powerpoint/2010/main" val="320160049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Narrow" pitchFamily="34" charset="0"/>
        <a:ea typeface="+mn-ea"/>
        <a:cs typeface="+mn-cs"/>
      </a:defRPr>
    </a:lvl1pPr>
    <a:lvl2pPr marL="457200" algn="l" rtl="0" fontAlgn="base">
      <a:spcBef>
        <a:spcPct val="30000"/>
      </a:spcBef>
      <a:spcAft>
        <a:spcPct val="0"/>
      </a:spcAft>
      <a:defRPr sz="1200" kern="1200">
        <a:solidFill>
          <a:schemeClr val="tx1"/>
        </a:solidFill>
        <a:latin typeface="Arial Narrow" pitchFamily="34" charset="0"/>
        <a:ea typeface="+mn-ea"/>
        <a:cs typeface="+mn-cs"/>
      </a:defRPr>
    </a:lvl2pPr>
    <a:lvl3pPr marL="914400" algn="l" rtl="0" fontAlgn="base">
      <a:spcBef>
        <a:spcPct val="30000"/>
      </a:spcBef>
      <a:spcAft>
        <a:spcPct val="0"/>
      </a:spcAft>
      <a:defRPr sz="1200" kern="1200">
        <a:solidFill>
          <a:schemeClr val="tx1"/>
        </a:solidFill>
        <a:latin typeface="Arial Narrow" pitchFamily="34" charset="0"/>
        <a:ea typeface="+mn-ea"/>
        <a:cs typeface="+mn-cs"/>
      </a:defRPr>
    </a:lvl3pPr>
    <a:lvl4pPr marL="1371600" algn="l" rtl="0" fontAlgn="base">
      <a:spcBef>
        <a:spcPct val="30000"/>
      </a:spcBef>
      <a:spcAft>
        <a:spcPct val="0"/>
      </a:spcAft>
      <a:defRPr sz="1200" kern="1200">
        <a:solidFill>
          <a:schemeClr val="tx1"/>
        </a:solidFill>
        <a:latin typeface="Arial Narrow" pitchFamily="34" charset="0"/>
        <a:ea typeface="+mn-ea"/>
        <a:cs typeface="+mn-cs"/>
      </a:defRPr>
    </a:lvl4pPr>
    <a:lvl5pPr marL="1828800" algn="l" rtl="0" fontAlgn="base">
      <a:spcBef>
        <a:spcPct val="30000"/>
      </a:spcBef>
      <a:spcAft>
        <a:spcPct val="0"/>
      </a:spcAft>
      <a:defRPr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76F4F92-661F-4424-ADED-7D3829A4203F}" type="slidenum">
              <a:rPr lang="de-DE" smtClean="0"/>
              <a:pPr/>
              <a:t>1</a:t>
            </a:fld>
            <a:endParaRPr lang="de-DE"/>
          </a:p>
        </p:txBody>
      </p:sp>
    </p:spTree>
    <p:extLst>
      <p:ext uri="{BB962C8B-B14F-4D97-AF65-F5344CB8AC3E}">
        <p14:creationId xmlns:p14="http://schemas.microsoft.com/office/powerpoint/2010/main" val="1325313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276F4F92-661F-4424-ADED-7D3829A4203F}" type="slidenum">
              <a:rPr lang="de-DE" smtClean="0"/>
              <a:pPr/>
              <a:t>3</a:t>
            </a:fld>
            <a:endParaRPr lang="de-DE"/>
          </a:p>
        </p:txBody>
      </p:sp>
    </p:spTree>
    <p:extLst>
      <p:ext uri="{BB962C8B-B14F-4D97-AF65-F5344CB8AC3E}">
        <p14:creationId xmlns:p14="http://schemas.microsoft.com/office/powerpoint/2010/main" val="1929179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76F4F92-661F-4424-ADED-7D3829A4203F}" type="slidenum">
              <a:rPr lang="de-DE" smtClean="0"/>
              <a:pPr/>
              <a:t>4</a:t>
            </a:fld>
            <a:endParaRPr lang="de-DE"/>
          </a:p>
        </p:txBody>
      </p:sp>
    </p:spTree>
    <p:extLst>
      <p:ext uri="{BB962C8B-B14F-4D97-AF65-F5344CB8AC3E}">
        <p14:creationId xmlns:p14="http://schemas.microsoft.com/office/powerpoint/2010/main" val="31522287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(SR: Kef)</a:t>
            </a:r>
          </a:p>
          <a:p>
            <a:endParaRPr lang="fr-FR" dirty="0"/>
          </a:p>
          <a:p>
            <a:r>
              <a:rPr lang="fr-FR" dirty="0"/>
              <a:t>Points forts:</a:t>
            </a:r>
          </a:p>
          <a:p>
            <a:pPr marL="171450" indent="-171450">
              <a:buFont typeface="Arial" panose="020B0604020202020204" pitchFamily="34" charset="0"/>
              <a:buChar char="•"/>
            </a:pPr>
            <a:r>
              <a:rPr lang="fr-FR" dirty="0"/>
              <a:t>Proximité SR (4)</a:t>
            </a:r>
          </a:p>
          <a:p>
            <a:pPr marL="171450" indent="-171450">
              <a:buFont typeface="Arial" panose="020B0604020202020204" pitchFamily="34" charset="0"/>
              <a:buChar char="•"/>
            </a:pPr>
            <a:r>
              <a:rPr lang="fr-FR" dirty="0"/>
              <a:t>Nombre d’entreprises privées (4): 17 555</a:t>
            </a:r>
          </a:p>
          <a:p>
            <a:pPr marL="171450" indent="-171450">
              <a:buFont typeface="Arial" panose="020B0604020202020204" pitchFamily="34" charset="0"/>
              <a:buChar char="•"/>
            </a:pPr>
            <a:r>
              <a:rPr lang="fr-FR" dirty="0"/>
              <a:t>Consommation électrique BT mensuelle (4)</a:t>
            </a:r>
          </a:p>
          <a:p>
            <a:pPr marL="171450" indent="-171450">
              <a:buFont typeface="Arial" panose="020B0604020202020204" pitchFamily="34" charset="0"/>
              <a:buChar char="•"/>
            </a:pPr>
            <a:r>
              <a:rPr lang="fr-FR" dirty="0"/>
              <a:t>Nombre d’abonnés MT (4)</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FR" dirty="0"/>
              <a:t>Rapport IACE: plus grande amélioration d’attractivité régionale (IDR (12) </a:t>
            </a:r>
            <a:r>
              <a:rPr lang="fr-FR" dirty="0">
                <a:sym typeface="Wingdings" panose="05000000000000000000" pitchFamily="2" charset="2"/>
              </a:rPr>
              <a:t> plus de développement que dans autres régions)</a:t>
            </a:r>
            <a:endParaRPr lang="fr-FR" dirty="0"/>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FR" dirty="0">
                <a:sym typeface="Wingdings" panose="05000000000000000000" pitchFamily="2" charset="2"/>
              </a:rPr>
              <a:t>Potentiel de coopération avec des projets de la GIZ (cluster AGRI, économie et création d’emploi, bonne gouvernance et décentralisation) </a:t>
            </a:r>
            <a:endParaRPr lang="fr-FR" dirty="0"/>
          </a:p>
          <a:p>
            <a:endParaRPr lang="fr-FR" dirty="0"/>
          </a:p>
          <a:p>
            <a:r>
              <a:rPr lang="fr-FR" dirty="0"/>
              <a:t>Défis de l’implémentation:</a:t>
            </a:r>
          </a:p>
          <a:p>
            <a:pPr marL="171450" indent="-171450">
              <a:buFont typeface="Arial" panose="020B0604020202020204" pitchFamily="34" charset="0"/>
              <a:buChar char="•"/>
            </a:pPr>
            <a:r>
              <a:rPr lang="fr-FR" dirty="0">
                <a:sym typeface="Wingdings" panose="05000000000000000000" pitchFamily="2" charset="2"/>
              </a:rPr>
              <a:t>Aucun installateur agréé –activités sur réseaux de vente, création des start-ups</a:t>
            </a:r>
          </a:p>
          <a:p>
            <a:pPr marL="171450" indent="-171450">
              <a:buFont typeface="Arial" panose="020B0604020202020204" pitchFamily="34" charset="0"/>
              <a:buChar char="•"/>
            </a:pPr>
            <a:r>
              <a:rPr lang="fr-FR" dirty="0">
                <a:sym typeface="Wingdings" panose="05000000000000000000" pitchFamily="2" charset="2"/>
              </a:rPr>
              <a:t>Richesse et emploi (4)</a:t>
            </a:r>
          </a:p>
        </p:txBody>
      </p:sp>
      <p:sp>
        <p:nvSpPr>
          <p:cNvPr id="4" name="Espace réservé du numéro de diapositive 3"/>
          <p:cNvSpPr>
            <a:spLocks noGrp="1"/>
          </p:cNvSpPr>
          <p:nvPr>
            <p:ph type="sldNum" sz="quarter" idx="10"/>
          </p:nvPr>
        </p:nvSpPr>
        <p:spPr/>
        <p:txBody>
          <a:bodyPr/>
          <a:lstStyle/>
          <a:p>
            <a:fld id="{276F4F92-661F-4424-ADED-7D3829A4203F}" type="slidenum">
              <a:rPr lang="de-DE" smtClean="0"/>
              <a:pPr/>
              <a:t>5</a:t>
            </a:fld>
            <a:endParaRPr lang="de-DE"/>
          </a:p>
        </p:txBody>
      </p:sp>
    </p:spTree>
    <p:extLst>
      <p:ext uri="{BB962C8B-B14F-4D97-AF65-F5344CB8AC3E}">
        <p14:creationId xmlns:p14="http://schemas.microsoft.com/office/powerpoint/2010/main" val="37218853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(SR: Gabes)</a:t>
            </a:r>
          </a:p>
          <a:p>
            <a:endParaRPr lang="fr-FR" dirty="0"/>
          </a:p>
          <a:p>
            <a:r>
              <a:rPr lang="fr-FR" dirty="0"/>
              <a:t>Points forts:</a:t>
            </a:r>
          </a:p>
          <a:p>
            <a:pPr marL="171450" indent="-171450">
              <a:buFont typeface="Arial" panose="020B0604020202020204" pitchFamily="34" charset="0"/>
              <a:buChar char="•"/>
            </a:pPr>
            <a:r>
              <a:rPr lang="fr-FR" dirty="0"/>
              <a:t>SR à Gabes</a:t>
            </a:r>
          </a:p>
          <a:p>
            <a:pPr marL="171450" indent="-171450">
              <a:buFont typeface="Arial" panose="020B0604020202020204" pitchFamily="34" charset="0"/>
              <a:buChar char="•"/>
            </a:pPr>
            <a:r>
              <a:rPr lang="fr-FR" dirty="0"/>
              <a:t>Taux pauvreté globale moyen (4)</a:t>
            </a:r>
          </a:p>
          <a:p>
            <a:pPr marL="171450" indent="-171450">
              <a:buFont typeface="Arial" panose="020B0604020202020204" pitchFamily="34" charset="0"/>
              <a:buChar char="•"/>
            </a:pPr>
            <a:r>
              <a:rPr lang="fr-FR" dirty="0"/>
              <a:t>Nombre d’entreprises privées moyen (5): 17 417</a:t>
            </a:r>
          </a:p>
          <a:p>
            <a:pPr marL="171450" indent="-171450">
              <a:buFont typeface="Arial" panose="020B0604020202020204" pitchFamily="34" charset="0"/>
              <a:buChar char="•"/>
            </a:pPr>
            <a:r>
              <a:rPr lang="fr-FR" dirty="0"/>
              <a:t>Consommation électrique </a:t>
            </a:r>
            <a:r>
              <a:rPr lang="fr-FR" dirty="0" err="1"/>
              <a:t>élévée</a:t>
            </a:r>
            <a:endParaRPr lang="fr-FR" dirty="0"/>
          </a:p>
          <a:p>
            <a:pPr marL="171450" indent="-171450">
              <a:buFont typeface="Arial" panose="020B0604020202020204" pitchFamily="34" charset="0"/>
              <a:buChar char="•"/>
            </a:pPr>
            <a:r>
              <a:rPr lang="fr-FR" dirty="0"/>
              <a:t>Rendement spécifique très favorable</a:t>
            </a:r>
          </a:p>
          <a:p>
            <a:pPr marL="171450" indent="-171450">
              <a:buFont typeface="Arial" panose="020B0604020202020204" pitchFamily="34" charset="0"/>
              <a:buChar char="•"/>
            </a:pPr>
            <a:r>
              <a:rPr lang="fr-FR" dirty="0"/>
              <a:t>4 installateurs agréés</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FR" dirty="0">
                <a:sym typeface="Wingdings" panose="05000000000000000000" pitchFamily="2" charset="2"/>
              </a:rPr>
              <a:t>Potentiel de coopération avec des projets de la GIZ (cluster économie et création d’emploi, bonne gouvernance et décentralisation) </a:t>
            </a:r>
            <a:endParaRPr lang="fr-FR" dirty="0"/>
          </a:p>
          <a:p>
            <a:pPr marL="171450" indent="-171450">
              <a:buFont typeface="Arial" panose="020B0604020202020204" pitchFamily="34" charset="0"/>
              <a:buChar char="•"/>
            </a:pPr>
            <a:r>
              <a:rPr lang="fr-FR" dirty="0"/>
              <a:t>Attractivité régionale haute (1) selon IACE</a:t>
            </a:r>
          </a:p>
          <a:p>
            <a:pPr marL="0" indent="0">
              <a:buFont typeface="Arial" panose="020B0604020202020204" pitchFamily="34" charset="0"/>
              <a:buNone/>
            </a:pPr>
            <a:endParaRPr lang="fr-FR" dirty="0"/>
          </a:p>
          <a:p>
            <a:r>
              <a:rPr lang="fr-FR" dirty="0"/>
              <a:t>Points critiques:</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FR" dirty="0"/>
              <a:t>Adaptation d’IPV a déjà commencé: 246</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FR" dirty="0"/>
              <a:t>IDR relativement haute (2), indice richesse et emploi élevé </a:t>
            </a:r>
          </a:p>
        </p:txBody>
      </p:sp>
      <p:sp>
        <p:nvSpPr>
          <p:cNvPr id="4" name="Espace réservé du numéro de diapositive 3"/>
          <p:cNvSpPr>
            <a:spLocks noGrp="1"/>
          </p:cNvSpPr>
          <p:nvPr>
            <p:ph type="sldNum" sz="quarter" idx="10"/>
          </p:nvPr>
        </p:nvSpPr>
        <p:spPr/>
        <p:txBody>
          <a:bodyPr/>
          <a:lstStyle/>
          <a:p>
            <a:fld id="{276F4F92-661F-4424-ADED-7D3829A4203F}" type="slidenum">
              <a:rPr lang="de-DE" smtClean="0"/>
              <a:pPr/>
              <a:t>6</a:t>
            </a:fld>
            <a:endParaRPr lang="de-DE"/>
          </a:p>
        </p:txBody>
      </p:sp>
    </p:spTree>
    <p:extLst>
      <p:ext uri="{BB962C8B-B14F-4D97-AF65-F5344CB8AC3E}">
        <p14:creationId xmlns:p14="http://schemas.microsoft.com/office/powerpoint/2010/main" val="8747362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276F4F92-661F-4424-ADED-7D3829A4203F}" type="slidenum">
              <a:rPr lang="de-DE" smtClean="0"/>
              <a:pPr/>
              <a:t>8</a:t>
            </a:fld>
            <a:endParaRPr lang="de-DE"/>
          </a:p>
        </p:txBody>
      </p:sp>
    </p:spTree>
    <p:extLst>
      <p:ext uri="{BB962C8B-B14F-4D97-AF65-F5344CB8AC3E}">
        <p14:creationId xmlns:p14="http://schemas.microsoft.com/office/powerpoint/2010/main" val="2522670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276F4F92-661F-4424-ADED-7D3829A4203F}" type="slidenum">
              <a:rPr lang="de-DE" smtClean="0"/>
              <a:pPr/>
              <a:t>9</a:t>
            </a:fld>
            <a:endParaRPr lang="de-DE"/>
          </a:p>
        </p:txBody>
      </p:sp>
    </p:spTree>
    <p:extLst>
      <p:ext uri="{BB962C8B-B14F-4D97-AF65-F5344CB8AC3E}">
        <p14:creationId xmlns:p14="http://schemas.microsoft.com/office/powerpoint/2010/main" val="9027469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276F4F92-661F-4424-ADED-7D3829A4203F}" type="slidenum">
              <a:rPr lang="de-DE" smtClean="0"/>
              <a:pPr/>
              <a:t>10</a:t>
            </a:fld>
            <a:endParaRPr lang="de-DE"/>
          </a:p>
        </p:txBody>
      </p:sp>
    </p:spTree>
    <p:extLst>
      <p:ext uri="{BB962C8B-B14F-4D97-AF65-F5344CB8AC3E}">
        <p14:creationId xmlns:p14="http://schemas.microsoft.com/office/powerpoint/2010/main" val="37819306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adline, Bulletpoin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a:t>Titelmasterformat durch Klicken bearbeiten</a:t>
            </a:r>
          </a:p>
        </p:txBody>
      </p:sp>
      <p:sp>
        <p:nvSpPr>
          <p:cNvPr id="4" name="Datumsplatzhalter 3"/>
          <p:cNvSpPr>
            <a:spLocks noGrp="1"/>
          </p:cNvSpPr>
          <p:nvPr>
            <p:ph type="dt" sz="half" idx="11"/>
          </p:nvPr>
        </p:nvSpPr>
        <p:spPr/>
        <p:txBody>
          <a:bodyPr/>
          <a:lstStyle/>
          <a:p>
            <a:fld id="{9317A057-C766-48FB-B1EC-CC1898F04EF1}" type="datetime1">
              <a:rPr lang="de-DE" noProof="0" smtClean="0"/>
              <a:pPr/>
              <a:t>12.12.2017</a:t>
            </a:fld>
            <a:endParaRPr lang="de-DE" noProof="0"/>
          </a:p>
        </p:txBody>
      </p:sp>
      <p:sp>
        <p:nvSpPr>
          <p:cNvPr id="5" name="Inhaltsplatzhalter 2"/>
          <p:cNvSpPr>
            <a:spLocks noGrp="1"/>
          </p:cNvSpPr>
          <p:nvPr>
            <p:ph idx="1" hasCustomPrompt="1"/>
          </p:nvPr>
        </p:nvSpPr>
        <p:spPr>
          <a:xfrm>
            <a:off x="684000" y="2448000"/>
            <a:ext cx="7776000" cy="3816000"/>
          </a:xfrm>
        </p:spPr>
        <p:txBody>
          <a:bodyPr/>
          <a:lstStyle>
            <a:lvl1pPr>
              <a:defRPr sz="1800"/>
            </a:lvl1pPr>
            <a:lvl2pPr>
              <a:defRPr sz="1800"/>
            </a:lvl2pPr>
            <a:lvl3pPr>
              <a:defRPr sz="1800"/>
            </a:lvl3pPr>
            <a:lvl4pPr>
              <a:defRPr sz="1800"/>
            </a:lvl4pPr>
            <a:lvl5pPr>
              <a:defRPr sz="1800"/>
            </a:lvl5pPr>
          </a:lstStyle>
          <a:p>
            <a:pPr lvl="0"/>
            <a:r>
              <a:rPr lang="de-DE" noProof="0"/>
              <a:t>Erste Ebene</a:t>
            </a:r>
          </a:p>
          <a:p>
            <a:pPr lvl="1"/>
            <a:r>
              <a:rPr lang="de-DE" noProof="0"/>
              <a:t>Zweite Ebene</a:t>
            </a:r>
          </a:p>
          <a:p>
            <a:pPr lvl="2"/>
            <a:r>
              <a:rPr lang="de-DE" noProof="0"/>
              <a:t>Dritte Ebene</a:t>
            </a:r>
          </a:p>
          <a:p>
            <a:pPr lvl="3"/>
            <a:r>
              <a:rPr lang="de-DE" noProof="0"/>
              <a:t>Vierte Ebene</a:t>
            </a:r>
          </a:p>
        </p:txBody>
      </p:sp>
      <p:pic>
        <p:nvPicPr>
          <p:cNvPr id="6" name="Image 17" descr="C:\Users\ascherer\AppData\Local\Temp\Rar$DIa0.929\ELdZ_Tun_Office_Farbe_arab.BMP"/>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28129" y="142931"/>
            <a:ext cx="2047202" cy="1048733"/>
          </a:xfrm>
          <a:prstGeom prst="rect">
            <a:avLst/>
          </a:prstGeom>
          <a:noFill/>
          <a:ln>
            <a:noFill/>
          </a:ln>
        </p:spPr>
      </p:pic>
    </p:spTree>
    <p:extLst>
      <p:ext uri="{BB962C8B-B14F-4D97-AF65-F5344CB8AC3E}">
        <p14:creationId xmlns:p14="http://schemas.microsoft.com/office/powerpoint/2010/main" val="2453010258"/>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line, Subhead, Bulletpoin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a:t>Titelmasterformat durch Klicken bearbeiten</a:t>
            </a:r>
          </a:p>
        </p:txBody>
      </p:sp>
      <p:sp>
        <p:nvSpPr>
          <p:cNvPr id="4" name="Datumsplatzhalter 3"/>
          <p:cNvSpPr>
            <a:spLocks noGrp="1"/>
          </p:cNvSpPr>
          <p:nvPr>
            <p:ph type="dt" sz="half" idx="11"/>
          </p:nvPr>
        </p:nvSpPr>
        <p:spPr/>
        <p:txBody>
          <a:bodyPr/>
          <a:lstStyle/>
          <a:p>
            <a:fld id="{9317A057-C766-48FB-B1EC-CC1898F04EF1}" type="datetime1">
              <a:rPr lang="de-DE" noProof="0" smtClean="0"/>
              <a:pPr/>
              <a:t>12.12.2017</a:t>
            </a:fld>
            <a:endParaRPr lang="de-DE" noProof="0"/>
          </a:p>
        </p:txBody>
      </p:sp>
      <p:sp>
        <p:nvSpPr>
          <p:cNvPr id="7" name="Inhaltsplatzhalter 2"/>
          <p:cNvSpPr>
            <a:spLocks noGrp="1"/>
          </p:cNvSpPr>
          <p:nvPr>
            <p:ph idx="1" hasCustomPrompt="1"/>
          </p:nvPr>
        </p:nvSpPr>
        <p:spPr>
          <a:xfrm>
            <a:off x="684000" y="2448000"/>
            <a:ext cx="7776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a:t>Text durch klicken hinzufügen</a:t>
            </a:r>
          </a:p>
          <a:p>
            <a:pPr lvl="1"/>
            <a:r>
              <a:rPr lang="de-DE" noProof="0"/>
              <a:t>Zweite Ebene</a:t>
            </a:r>
          </a:p>
          <a:p>
            <a:pPr lvl="2"/>
            <a:r>
              <a:rPr lang="de-DE" noProof="0"/>
              <a:t>Dritte Ebene</a:t>
            </a:r>
          </a:p>
          <a:p>
            <a:pPr lvl="3"/>
            <a:r>
              <a:rPr lang="de-DE" noProof="0"/>
              <a:t>Vierte Ebene</a:t>
            </a:r>
          </a:p>
        </p:txBody>
      </p:sp>
      <p:pic>
        <p:nvPicPr>
          <p:cNvPr id="6" name="Image 17" descr="C:\Users\ascherer\AppData\Local\Temp\Rar$DIa0.929\ELdZ_Tun_Office_Farbe_arab.BMP"/>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28129" y="142931"/>
            <a:ext cx="2047202" cy="1048733"/>
          </a:xfrm>
          <a:prstGeom prst="rect">
            <a:avLst/>
          </a:prstGeom>
          <a:noFill/>
          <a:ln>
            <a:noFill/>
          </a:ln>
        </p:spPr>
      </p:pic>
    </p:spTree>
    <p:extLst>
      <p:ext uri="{BB962C8B-B14F-4D97-AF65-F5344CB8AC3E}">
        <p14:creationId xmlns:p14="http://schemas.microsoft.com/office/powerpoint/2010/main" val="1335835877"/>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line, Subhead, Bulletpoints, 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a:t>Titelmasterformat durch Klicken bearbeiten</a:t>
            </a:r>
          </a:p>
        </p:txBody>
      </p:sp>
      <p:sp>
        <p:nvSpPr>
          <p:cNvPr id="3" name="Fußzeilenplatzhalter 2"/>
          <p:cNvSpPr>
            <a:spLocks noGrp="1"/>
          </p:cNvSpPr>
          <p:nvPr>
            <p:ph type="ftr" sz="quarter" idx="10"/>
          </p:nvPr>
        </p:nvSpPr>
        <p:spPr/>
        <p:txBody>
          <a:bodyPr/>
          <a:lstStyle>
            <a:lvl1pPr>
              <a:defRPr/>
            </a:lvl1pPr>
          </a:lstStyle>
          <a:p>
            <a:r>
              <a:rPr lang="de-DE" dirty="0"/>
              <a:t>XXX</a:t>
            </a:r>
          </a:p>
        </p:txBody>
      </p:sp>
      <p:sp>
        <p:nvSpPr>
          <p:cNvPr id="4" name="Datumsplatzhalter 3"/>
          <p:cNvSpPr>
            <a:spLocks noGrp="1"/>
          </p:cNvSpPr>
          <p:nvPr>
            <p:ph type="dt" sz="half" idx="11"/>
          </p:nvPr>
        </p:nvSpPr>
        <p:spPr/>
        <p:txBody>
          <a:bodyPr/>
          <a:lstStyle/>
          <a:p>
            <a:fld id="{9317A057-C766-48FB-B1EC-CC1898F04EF1}" type="datetime1">
              <a:rPr lang="de-DE" noProof="0" smtClean="0"/>
              <a:pPr/>
              <a:t>12.12.2017</a:t>
            </a:fld>
            <a:endParaRPr lang="de-DE" noProof="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a:t>Text durch klicken hinzufügen</a:t>
            </a:r>
          </a:p>
          <a:p>
            <a:pPr lvl="1"/>
            <a:r>
              <a:rPr lang="de-DE" noProof="0"/>
              <a:t>Zweite Ebene</a:t>
            </a:r>
          </a:p>
          <a:p>
            <a:pPr lvl="2"/>
            <a:r>
              <a:rPr lang="de-DE" noProof="0"/>
              <a:t>Dritte Ebene</a:t>
            </a:r>
          </a:p>
          <a:p>
            <a:pPr lvl="3"/>
            <a:r>
              <a:rPr lang="de-DE" noProof="0"/>
              <a:t>Vierte Ebene</a:t>
            </a:r>
          </a:p>
        </p:txBody>
      </p:sp>
      <p:sp>
        <p:nvSpPr>
          <p:cNvPr id="6" name="Bildplatzhalter 2"/>
          <p:cNvSpPr>
            <a:spLocks noGrp="1"/>
          </p:cNvSpPr>
          <p:nvPr>
            <p:ph type="pic" idx="12"/>
          </p:nvPr>
        </p:nvSpPr>
        <p:spPr>
          <a:xfrm>
            <a:off x="6786000" y="2448001"/>
            <a:ext cx="2358000" cy="2052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noProof="0"/>
              <a:t>Bild durch Klicken auf Symbol hinzufügen</a:t>
            </a:r>
          </a:p>
        </p:txBody>
      </p:sp>
    </p:spTree>
    <p:extLst>
      <p:ext uri="{BB962C8B-B14F-4D97-AF65-F5344CB8AC3E}">
        <p14:creationId xmlns:p14="http://schemas.microsoft.com/office/powerpoint/2010/main" val="58142785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line, Subhead, Bulletpoints, großes Bild ">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a:t>Titelmasterformat durch Klicken bearbeiten</a:t>
            </a:r>
          </a:p>
        </p:txBody>
      </p:sp>
      <p:sp>
        <p:nvSpPr>
          <p:cNvPr id="3" name="Fußzeilenplatzhalter 2"/>
          <p:cNvSpPr>
            <a:spLocks noGrp="1"/>
          </p:cNvSpPr>
          <p:nvPr>
            <p:ph type="ftr" sz="quarter" idx="10"/>
          </p:nvPr>
        </p:nvSpPr>
        <p:spPr/>
        <p:txBody>
          <a:bodyPr/>
          <a:lstStyle>
            <a:lvl1pPr>
              <a:defRPr/>
            </a:lvl1pPr>
          </a:lstStyle>
          <a:p>
            <a:r>
              <a:rPr lang="de-DE" dirty="0"/>
              <a:t>XXX</a:t>
            </a:r>
          </a:p>
        </p:txBody>
      </p:sp>
      <p:sp>
        <p:nvSpPr>
          <p:cNvPr id="4" name="Datumsplatzhalter 3"/>
          <p:cNvSpPr>
            <a:spLocks noGrp="1"/>
          </p:cNvSpPr>
          <p:nvPr>
            <p:ph type="dt" sz="half" idx="11"/>
          </p:nvPr>
        </p:nvSpPr>
        <p:spPr/>
        <p:txBody>
          <a:bodyPr/>
          <a:lstStyle/>
          <a:p>
            <a:fld id="{9317A057-C766-48FB-B1EC-CC1898F04EF1}" type="datetime1">
              <a:rPr lang="de-DE" noProof="0" smtClean="0"/>
              <a:pPr/>
              <a:t>12.12.2017</a:t>
            </a:fld>
            <a:endParaRPr lang="de-DE" noProof="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a:t>Text durch klicken hinzufügen</a:t>
            </a:r>
          </a:p>
          <a:p>
            <a:pPr lvl="1"/>
            <a:r>
              <a:rPr lang="de-DE" noProof="0"/>
              <a:t>Zweite Ebene</a:t>
            </a:r>
          </a:p>
          <a:p>
            <a:pPr lvl="2"/>
            <a:r>
              <a:rPr lang="de-DE" noProof="0"/>
              <a:t>Dritte Ebene</a:t>
            </a:r>
          </a:p>
          <a:p>
            <a:pPr lvl="3"/>
            <a:r>
              <a:rPr lang="de-DE" noProof="0"/>
              <a:t>Vierte Ebene</a:t>
            </a:r>
          </a:p>
        </p:txBody>
      </p:sp>
      <p:sp>
        <p:nvSpPr>
          <p:cNvPr id="8" name="Bildplatzhalter 2"/>
          <p:cNvSpPr>
            <a:spLocks noGrp="1"/>
          </p:cNvSpPr>
          <p:nvPr>
            <p:ph type="pic" idx="12"/>
          </p:nvPr>
        </p:nvSpPr>
        <p:spPr>
          <a:xfrm>
            <a:off x="6786000" y="2448001"/>
            <a:ext cx="2358000" cy="3348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noProof="0"/>
              <a:t>Bild durch Klicken auf Symbol hinzufügen</a:t>
            </a:r>
            <a:endParaRPr lang="de-DE" noProof="0" dirty="0"/>
          </a:p>
        </p:txBody>
      </p:sp>
    </p:spTree>
    <p:extLst>
      <p:ext uri="{BB962C8B-B14F-4D97-AF65-F5344CB8AC3E}">
        <p14:creationId xmlns:p14="http://schemas.microsoft.com/office/powerpoint/2010/main" val="180162670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line, 2 Spalten, Subheadline, Bulletpoints">
    <p:spTree>
      <p:nvGrpSpPr>
        <p:cNvPr id="1" name=""/>
        <p:cNvGrpSpPr/>
        <p:nvPr/>
      </p:nvGrpSpPr>
      <p:grpSpPr>
        <a:xfrm>
          <a:off x="0" y="0"/>
          <a:ext cx="0" cy="0"/>
          <a:chOff x="0" y="0"/>
          <a:chExt cx="0" cy="0"/>
        </a:xfrm>
      </p:grpSpPr>
      <p:sp>
        <p:nvSpPr>
          <p:cNvPr id="2" name="Titel 1"/>
          <p:cNvSpPr>
            <a:spLocks noGrp="1"/>
          </p:cNvSpPr>
          <p:nvPr>
            <p:ph type="title"/>
          </p:nvPr>
        </p:nvSpPr>
        <p:spPr>
          <a:xfrm>
            <a:off x="684000" y="1483200"/>
            <a:ext cx="7776000" cy="617928"/>
          </a:xfrm>
        </p:spPr>
        <p:txBody>
          <a:bodyPr/>
          <a:lstStyle/>
          <a:p>
            <a:r>
              <a:rPr lang="de-DE" noProof="0"/>
              <a:t>Titelmasterformat durch Klicken bearbeiten</a:t>
            </a:r>
          </a:p>
        </p:txBody>
      </p:sp>
      <p:sp>
        <p:nvSpPr>
          <p:cNvPr id="3" name="Fußzeilenplatzhalter 2"/>
          <p:cNvSpPr>
            <a:spLocks noGrp="1"/>
          </p:cNvSpPr>
          <p:nvPr>
            <p:ph type="ftr" sz="quarter" idx="10"/>
          </p:nvPr>
        </p:nvSpPr>
        <p:spPr/>
        <p:txBody>
          <a:bodyPr/>
          <a:lstStyle>
            <a:lvl1pPr>
              <a:defRPr/>
            </a:lvl1pPr>
          </a:lstStyle>
          <a:p>
            <a:r>
              <a:rPr lang="de-DE" dirty="0"/>
              <a:t>XXX</a:t>
            </a:r>
          </a:p>
        </p:txBody>
      </p:sp>
      <p:sp>
        <p:nvSpPr>
          <p:cNvPr id="4" name="Datumsplatzhalter 3"/>
          <p:cNvSpPr>
            <a:spLocks noGrp="1"/>
          </p:cNvSpPr>
          <p:nvPr>
            <p:ph type="dt" sz="half" idx="11"/>
          </p:nvPr>
        </p:nvSpPr>
        <p:spPr/>
        <p:txBody>
          <a:bodyPr/>
          <a:lstStyle/>
          <a:p>
            <a:fld id="{9317A057-C766-48FB-B1EC-CC1898F04EF1}" type="datetime1">
              <a:rPr lang="de-DE" noProof="0" smtClean="0"/>
              <a:pPr/>
              <a:t>12.12.2017</a:t>
            </a:fld>
            <a:endParaRPr lang="de-DE" noProof="0"/>
          </a:p>
        </p:txBody>
      </p:sp>
      <p:sp>
        <p:nvSpPr>
          <p:cNvPr id="7" name="Inhaltsplatzhalter 2"/>
          <p:cNvSpPr>
            <a:spLocks noGrp="1"/>
          </p:cNvSpPr>
          <p:nvPr>
            <p:ph idx="1" hasCustomPrompt="1"/>
          </p:nvPr>
        </p:nvSpPr>
        <p:spPr>
          <a:xfrm>
            <a:off x="684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a:t>Text durch klicken hinzufügen</a:t>
            </a:r>
          </a:p>
          <a:p>
            <a:pPr lvl="1"/>
            <a:r>
              <a:rPr lang="de-DE" noProof="0"/>
              <a:t>Zweite Ebene</a:t>
            </a:r>
          </a:p>
          <a:p>
            <a:pPr lvl="2"/>
            <a:r>
              <a:rPr lang="de-DE" noProof="0"/>
              <a:t>Dritte Ebene</a:t>
            </a:r>
          </a:p>
          <a:p>
            <a:pPr lvl="3"/>
            <a:r>
              <a:rPr lang="de-DE" noProof="0"/>
              <a:t>Vierte Ebene</a:t>
            </a:r>
          </a:p>
        </p:txBody>
      </p:sp>
      <p:sp>
        <p:nvSpPr>
          <p:cNvPr id="8" name="Inhaltsplatzhalter 2"/>
          <p:cNvSpPr>
            <a:spLocks noGrp="1"/>
          </p:cNvSpPr>
          <p:nvPr>
            <p:ph idx="12" hasCustomPrompt="1"/>
          </p:nvPr>
        </p:nvSpPr>
        <p:spPr>
          <a:xfrm>
            <a:off x="4680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a:t>Text durch klicken hinzufügen</a:t>
            </a:r>
          </a:p>
          <a:p>
            <a:pPr lvl="1"/>
            <a:r>
              <a:rPr lang="de-DE" noProof="0"/>
              <a:t>Zweite Ebene</a:t>
            </a:r>
          </a:p>
          <a:p>
            <a:pPr lvl="2"/>
            <a:r>
              <a:rPr lang="de-DE" noProof="0"/>
              <a:t>Dritte Ebene</a:t>
            </a:r>
          </a:p>
          <a:p>
            <a:pPr lvl="3"/>
            <a:r>
              <a:rPr lang="de-DE" noProof="0"/>
              <a:t>Vierte Ebene</a:t>
            </a:r>
          </a:p>
        </p:txBody>
      </p:sp>
    </p:spTree>
    <p:extLst>
      <p:ext uri="{BB962C8B-B14F-4D97-AF65-F5344CB8AC3E}">
        <p14:creationId xmlns:p14="http://schemas.microsoft.com/office/powerpoint/2010/main" val="424179538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line, 2 Spalten, Bulletpoints">
    <p:spTree>
      <p:nvGrpSpPr>
        <p:cNvPr id="1" name=""/>
        <p:cNvGrpSpPr/>
        <p:nvPr/>
      </p:nvGrpSpPr>
      <p:grpSpPr>
        <a:xfrm>
          <a:off x="0" y="0"/>
          <a:ext cx="0" cy="0"/>
          <a:chOff x="0" y="0"/>
          <a:chExt cx="0" cy="0"/>
        </a:xfrm>
      </p:grpSpPr>
      <p:sp>
        <p:nvSpPr>
          <p:cNvPr id="2" name="Titel 1"/>
          <p:cNvSpPr>
            <a:spLocks noGrp="1"/>
          </p:cNvSpPr>
          <p:nvPr>
            <p:ph type="title"/>
          </p:nvPr>
        </p:nvSpPr>
        <p:spPr>
          <a:xfrm>
            <a:off x="684000" y="1483200"/>
            <a:ext cx="7776000" cy="617928"/>
          </a:xfrm>
        </p:spPr>
        <p:txBody>
          <a:bodyPr/>
          <a:lstStyle/>
          <a:p>
            <a:r>
              <a:rPr lang="de-DE" noProof="0"/>
              <a:t>Titelmasterformat durch Klicken bearbeiten</a:t>
            </a:r>
          </a:p>
        </p:txBody>
      </p:sp>
      <p:sp>
        <p:nvSpPr>
          <p:cNvPr id="3" name="Fußzeilenplatzhalter 2"/>
          <p:cNvSpPr>
            <a:spLocks noGrp="1"/>
          </p:cNvSpPr>
          <p:nvPr>
            <p:ph type="ftr" sz="quarter" idx="10"/>
          </p:nvPr>
        </p:nvSpPr>
        <p:spPr/>
        <p:txBody>
          <a:bodyPr/>
          <a:lstStyle>
            <a:lvl1pPr>
              <a:defRPr/>
            </a:lvl1pPr>
          </a:lstStyle>
          <a:p>
            <a:r>
              <a:rPr lang="de-DE" dirty="0"/>
              <a:t>XXX</a:t>
            </a:r>
          </a:p>
        </p:txBody>
      </p:sp>
      <p:sp>
        <p:nvSpPr>
          <p:cNvPr id="4" name="Datumsplatzhalter 3"/>
          <p:cNvSpPr>
            <a:spLocks noGrp="1"/>
          </p:cNvSpPr>
          <p:nvPr>
            <p:ph type="dt" sz="half" idx="11"/>
          </p:nvPr>
        </p:nvSpPr>
        <p:spPr/>
        <p:txBody>
          <a:bodyPr/>
          <a:lstStyle/>
          <a:p>
            <a:fld id="{9317A057-C766-48FB-B1EC-CC1898F04EF1}" type="datetime1">
              <a:rPr lang="de-DE" noProof="0" smtClean="0"/>
              <a:pPr/>
              <a:t>12.12.2017</a:t>
            </a:fld>
            <a:endParaRPr lang="de-DE" noProof="0"/>
          </a:p>
        </p:txBody>
      </p:sp>
      <p:sp>
        <p:nvSpPr>
          <p:cNvPr id="9" name="Inhaltsplatzhalter 2"/>
          <p:cNvSpPr>
            <a:spLocks noGrp="1"/>
          </p:cNvSpPr>
          <p:nvPr>
            <p:ph idx="1" hasCustomPrompt="1"/>
          </p:nvPr>
        </p:nvSpPr>
        <p:spPr>
          <a:xfrm>
            <a:off x="683999" y="2448000"/>
            <a:ext cx="3780000" cy="3816000"/>
          </a:xfrm>
        </p:spPr>
        <p:txBody>
          <a:bodyPr/>
          <a:lstStyle>
            <a:lvl1pPr>
              <a:defRPr sz="1800"/>
            </a:lvl1pPr>
            <a:lvl2pPr>
              <a:defRPr sz="1800"/>
            </a:lvl2pPr>
            <a:lvl3pPr>
              <a:defRPr sz="1800"/>
            </a:lvl3pPr>
            <a:lvl4pPr>
              <a:defRPr sz="1800"/>
            </a:lvl4pPr>
            <a:lvl5pPr>
              <a:defRPr sz="1800"/>
            </a:lvl5pPr>
          </a:lstStyle>
          <a:p>
            <a:pPr lvl="0"/>
            <a:r>
              <a:rPr lang="de-DE" noProof="0"/>
              <a:t>Erste Ebene</a:t>
            </a:r>
          </a:p>
          <a:p>
            <a:pPr lvl="1"/>
            <a:r>
              <a:rPr lang="de-DE" noProof="0"/>
              <a:t>Zweite Ebene</a:t>
            </a:r>
          </a:p>
          <a:p>
            <a:pPr lvl="2"/>
            <a:r>
              <a:rPr lang="de-DE" noProof="0"/>
              <a:t>Dritte Ebene</a:t>
            </a:r>
          </a:p>
        </p:txBody>
      </p:sp>
      <p:sp>
        <p:nvSpPr>
          <p:cNvPr id="10" name="Inhaltsplatzhalter 2"/>
          <p:cNvSpPr>
            <a:spLocks noGrp="1"/>
          </p:cNvSpPr>
          <p:nvPr>
            <p:ph idx="12" hasCustomPrompt="1"/>
          </p:nvPr>
        </p:nvSpPr>
        <p:spPr>
          <a:xfrm>
            <a:off x="4680000" y="2448000"/>
            <a:ext cx="3780000" cy="3816000"/>
          </a:xfrm>
        </p:spPr>
        <p:txBody>
          <a:bodyPr/>
          <a:lstStyle>
            <a:lvl1pPr>
              <a:defRPr sz="1800"/>
            </a:lvl1pPr>
            <a:lvl2pPr>
              <a:defRPr sz="1800"/>
            </a:lvl2pPr>
            <a:lvl3pPr>
              <a:defRPr sz="1800"/>
            </a:lvl3pPr>
            <a:lvl4pPr>
              <a:defRPr sz="1800"/>
            </a:lvl4pPr>
            <a:lvl5pPr>
              <a:defRPr sz="1800"/>
            </a:lvl5pPr>
          </a:lstStyle>
          <a:p>
            <a:pPr lvl="0"/>
            <a:r>
              <a:rPr lang="de-DE" noProof="0"/>
              <a:t>Erste Ebene</a:t>
            </a:r>
          </a:p>
          <a:p>
            <a:pPr lvl="1"/>
            <a:r>
              <a:rPr lang="de-DE" noProof="0"/>
              <a:t>Zweite Ebene</a:t>
            </a:r>
          </a:p>
          <a:p>
            <a:pPr lvl="2"/>
            <a:r>
              <a:rPr lang="de-DE" noProof="0"/>
              <a:t>Dritte Ebene</a:t>
            </a:r>
          </a:p>
        </p:txBody>
      </p:sp>
    </p:spTree>
    <p:extLst>
      <p:ext uri="{BB962C8B-B14F-4D97-AF65-F5344CB8AC3E}">
        <p14:creationId xmlns:p14="http://schemas.microsoft.com/office/powerpoint/2010/main" val="9934572"/>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8" name="Grafik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0" y="1810"/>
            <a:ext cx="9144000" cy="1115568"/>
          </a:xfrm>
          <a:prstGeom prst="rect">
            <a:avLst/>
          </a:prstGeom>
          <a:noFill/>
          <a:ln w="9525">
            <a:noFill/>
            <a:miter lim="800000"/>
            <a:headEnd/>
            <a:tailEnd/>
          </a:ln>
        </p:spPr>
      </p:pic>
      <p:pic>
        <p:nvPicPr>
          <p:cNvPr id="20" name="Grafik 8"/>
          <p:cNvPicPr>
            <a:picLocks noChangeAspect="1"/>
          </p:cNvPicPr>
          <p:nvPr/>
        </p:nvPicPr>
        <p:blipFill>
          <a:blip r:embed="rId9" cstate="print"/>
          <a:srcRect/>
          <a:stretch>
            <a:fillRect/>
          </a:stretch>
        </p:blipFill>
        <p:spPr bwMode="auto">
          <a:xfrm>
            <a:off x="0" y="5851525"/>
            <a:ext cx="9144000" cy="738188"/>
          </a:xfrm>
          <a:prstGeom prst="rect">
            <a:avLst/>
          </a:prstGeom>
          <a:noFill/>
          <a:ln w="9525">
            <a:noFill/>
            <a:miter lim="800000"/>
            <a:headEnd/>
            <a:tailEnd/>
          </a:ln>
        </p:spPr>
      </p:pic>
      <p:sp>
        <p:nvSpPr>
          <p:cNvPr id="75792" name="Rectangle 16"/>
          <p:cNvSpPr>
            <a:spLocks noGrp="1" noChangeArrowheads="1"/>
          </p:cNvSpPr>
          <p:nvPr>
            <p:ph type="body" idx="1"/>
          </p:nvPr>
        </p:nvSpPr>
        <p:spPr bwMode="auto">
          <a:xfrm>
            <a:off x="684000" y="2447999"/>
            <a:ext cx="7776000" cy="381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a:t>Erste Ebene</a:t>
            </a:r>
          </a:p>
          <a:p>
            <a:pPr lvl="1"/>
            <a:r>
              <a:rPr lang="de-DE" noProof="0"/>
              <a:t>Zweite Ebene</a:t>
            </a:r>
          </a:p>
          <a:p>
            <a:pPr lvl="2"/>
            <a:r>
              <a:rPr lang="de-DE" noProof="0"/>
              <a:t>Dritte Ebene</a:t>
            </a:r>
          </a:p>
          <a:p>
            <a:pPr lvl="3"/>
            <a:r>
              <a:rPr lang="de-DE" noProof="0"/>
              <a:t>Vierte Ebene</a:t>
            </a:r>
          </a:p>
        </p:txBody>
      </p:sp>
      <p:sp>
        <p:nvSpPr>
          <p:cNvPr id="14" name="Text Box 19"/>
          <p:cNvSpPr txBox="1">
            <a:spLocks noChangeArrowheads="1"/>
          </p:cNvSpPr>
          <p:nvPr/>
        </p:nvSpPr>
        <p:spPr bwMode="auto">
          <a:xfrm>
            <a:off x="7703687" y="6581001"/>
            <a:ext cx="927100" cy="246221"/>
          </a:xfrm>
          <a:prstGeom prst="rect">
            <a:avLst/>
          </a:prstGeom>
          <a:noFill/>
          <a:ln w="9525">
            <a:noFill/>
            <a:miter lim="800000"/>
            <a:headEnd/>
            <a:tailEnd/>
          </a:ln>
          <a:effectLst/>
        </p:spPr>
        <p:txBody>
          <a:bodyPr>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r>
              <a:rPr lang="de-DE" sz="1000" b="0" noProof="0">
                <a:solidFill>
                  <a:srgbClr val="6E6452"/>
                </a:solidFill>
                <a:latin typeface="Arial Narrow" pitchFamily="34" charset="0"/>
              </a:rPr>
              <a:t>Seite </a:t>
            </a:r>
            <a:fld id="{327115CA-E6A4-425F-BB4F-A64D48743A27}" type="slidenum">
              <a:rPr lang="de-DE" sz="1000" b="0" noProof="0">
                <a:solidFill>
                  <a:srgbClr val="6E6452"/>
                </a:solidFill>
                <a:latin typeface="Arial Narrow" pitchFamily="34" charset="0"/>
              </a:rPr>
              <a:pPr/>
              <a:t>‹N°›</a:t>
            </a:fld>
            <a:endParaRPr lang="de-DE" sz="1000" b="0" noProof="0">
              <a:solidFill>
                <a:srgbClr val="6E6452"/>
              </a:solidFill>
              <a:latin typeface="Arial Narrow" pitchFamily="34" charset="0"/>
            </a:endParaRPr>
          </a:p>
        </p:txBody>
      </p:sp>
      <p:sp>
        <p:nvSpPr>
          <p:cNvPr id="15" name="Rectangle 25"/>
          <p:cNvSpPr>
            <a:spLocks noGrp="1" noChangeArrowheads="1"/>
          </p:cNvSpPr>
          <p:nvPr>
            <p:ph type="ftr" sz="quarter" idx="3"/>
          </p:nvPr>
        </p:nvSpPr>
        <p:spPr bwMode="auto">
          <a:xfrm>
            <a:off x="2862776" y="6581001"/>
            <a:ext cx="3418449"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a:defRPr sz="1000" b="1" spc="70" baseline="0">
                <a:solidFill>
                  <a:srgbClr val="6E6452"/>
                </a:solidFill>
                <a:latin typeface="Arial Narrow" pitchFamily="34" charset="0"/>
              </a:defRPr>
            </a:lvl1pPr>
          </a:lstStyle>
          <a:p>
            <a:r>
              <a:rPr lang="de-DE" dirty="0"/>
              <a:t>XXX</a:t>
            </a:r>
          </a:p>
        </p:txBody>
      </p:sp>
      <p:sp>
        <p:nvSpPr>
          <p:cNvPr id="16" name="Rectangle 17"/>
          <p:cNvSpPr>
            <a:spLocks noGrp="1" noChangeArrowheads="1"/>
          </p:cNvSpPr>
          <p:nvPr>
            <p:ph type="dt" sz="half" idx="2"/>
          </p:nvPr>
        </p:nvSpPr>
        <p:spPr bwMode="auto">
          <a:xfrm>
            <a:off x="679155" y="6581001"/>
            <a:ext cx="1295400"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000" b="0">
                <a:solidFill>
                  <a:srgbClr val="6E6452"/>
                </a:solidFill>
                <a:latin typeface="Arial Narrow" pitchFamily="34" charset="0"/>
              </a:defRPr>
            </a:lvl1pPr>
          </a:lstStyle>
          <a:p>
            <a:fld id="{9317A057-C766-48FB-B1EC-CC1898F04EF1}" type="datetime1">
              <a:rPr lang="de-DE" noProof="0" smtClean="0"/>
              <a:pPr/>
              <a:t>12.12.2017</a:t>
            </a:fld>
            <a:endParaRPr lang="de-DE" noProof="0"/>
          </a:p>
        </p:txBody>
      </p:sp>
      <p:sp>
        <p:nvSpPr>
          <p:cNvPr id="75791" name="Rectangle 15"/>
          <p:cNvSpPr>
            <a:spLocks noGrp="1" noChangeArrowheads="1"/>
          </p:cNvSpPr>
          <p:nvPr>
            <p:ph type="title"/>
          </p:nvPr>
        </p:nvSpPr>
        <p:spPr bwMode="auto">
          <a:xfrm>
            <a:off x="684000" y="1483200"/>
            <a:ext cx="7776000" cy="6179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dirty="0"/>
              <a:t>Titel durch Klicken hinzufügen</a:t>
            </a:r>
          </a:p>
        </p:txBody>
      </p:sp>
    </p:spTree>
  </p:cSld>
  <p:clrMap bg1="lt1" tx1="dk1" bg2="lt2" tx2="dk2" accent1="accent1" accent2="accent2" accent3="accent3" accent4="accent4" accent5="accent5" accent6="accent6" hlink="hlink" folHlink="folHlink"/>
  <p:sldLayoutIdLst>
    <p:sldLayoutId id="2147483706" r:id="rId1"/>
    <p:sldLayoutId id="2147483708" r:id="rId2"/>
    <p:sldLayoutId id="2147483709" r:id="rId3"/>
    <p:sldLayoutId id="2147483714" r:id="rId4"/>
    <p:sldLayoutId id="2147483710" r:id="rId5"/>
    <p:sldLayoutId id="2147483711" r:id="rId6"/>
  </p:sldLayoutIdLst>
  <p:transition/>
  <p:hf sldNum="0" hdr="0"/>
  <p:txStyles>
    <p:title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67441" y="2509639"/>
            <a:ext cx="7776000" cy="617928"/>
          </a:xfrm>
        </p:spPr>
        <p:txBody>
          <a:bodyPr/>
          <a:lstStyle/>
          <a:p>
            <a:pPr marL="631825" algn="ctr"/>
            <a:r>
              <a:rPr lang="fr-FR" sz="4000" b="1" dirty="0">
                <a:solidFill>
                  <a:srgbClr val="C80F0F"/>
                </a:solidFill>
              </a:rPr>
              <a:t>10</a:t>
            </a:r>
            <a:r>
              <a:rPr lang="fr-FR" sz="4000" b="1" baseline="30000" dirty="0">
                <a:solidFill>
                  <a:srgbClr val="C80F0F"/>
                </a:solidFill>
              </a:rPr>
              <a:t>ème</a:t>
            </a:r>
            <a:r>
              <a:rPr lang="fr-FR" sz="4000" b="1" dirty="0">
                <a:solidFill>
                  <a:srgbClr val="C80F0F"/>
                </a:solidFill>
              </a:rPr>
              <a:t> Table Ronde Energie Solaire</a:t>
            </a:r>
            <a:br>
              <a:rPr lang="fr-FR" sz="4000" b="1" dirty="0">
                <a:solidFill>
                  <a:srgbClr val="C80F0F"/>
                </a:solidFill>
              </a:rPr>
            </a:br>
            <a:br>
              <a:rPr lang="fr-FR" sz="4000" b="1" dirty="0">
                <a:solidFill>
                  <a:srgbClr val="C80F0F"/>
                </a:solidFill>
              </a:rPr>
            </a:br>
            <a:r>
              <a:rPr lang="fr-FR" sz="4000" b="1" dirty="0">
                <a:solidFill>
                  <a:srgbClr val="C80F0F"/>
                </a:solidFill>
              </a:rPr>
              <a:t>Les actualités du projet RMS</a:t>
            </a:r>
            <a:br>
              <a:rPr lang="fr-FR" sz="4000" b="1" dirty="0">
                <a:solidFill>
                  <a:srgbClr val="C80F0F"/>
                </a:solidFill>
              </a:rPr>
            </a:br>
            <a:br>
              <a:rPr lang="fr-FR" dirty="0">
                <a:solidFill>
                  <a:srgbClr val="C80F0F"/>
                </a:solidFill>
              </a:rPr>
            </a:br>
            <a:r>
              <a:rPr lang="fr-FR" dirty="0">
                <a:solidFill>
                  <a:srgbClr val="C80F0F"/>
                </a:solidFill>
              </a:rPr>
              <a:t>TRES Sfax, le 12 décembre 2017</a:t>
            </a:r>
            <a:br>
              <a:rPr lang="fr-FR" dirty="0">
                <a:solidFill>
                  <a:srgbClr val="C80F0F"/>
                </a:solidFill>
              </a:rPr>
            </a:br>
            <a:br>
              <a:rPr lang="fr-FR" sz="2800" dirty="0">
                <a:solidFill>
                  <a:srgbClr val="C80F0F"/>
                </a:solidFill>
              </a:rPr>
            </a:br>
            <a:r>
              <a:rPr lang="fr-FR" sz="2000" dirty="0">
                <a:solidFill>
                  <a:srgbClr val="FFFFFF">
                    <a:lumMod val="50000"/>
                  </a:srgbClr>
                </a:solidFill>
              </a:rPr>
              <a:t>Emna Gaddour </a:t>
            </a:r>
            <a:r>
              <a:rPr lang="fr-FR" sz="2000" dirty="0" err="1">
                <a:solidFill>
                  <a:srgbClr val="FFFFFF">
                    <a:lumMod val="50000"/>
                  </a:srgbClr>
                </a:solidFill>
              </a:rPr>
              <a:t>Sallem</a:t>
            </a:r>
            <a:r>
              <a:rPr lang="fr-FR" sz="2000" dirty="0">
                <a:solidFill>
                  <a:srgbClr val="FFFFFF">
                    <a:lumMod val="50000"/>
                  </a:srgbClr>
                </a:solidFill>
              </a:rPr>
              <a:t> (Elisabeth Gager), GIZ/RMS</a:t>
            </a:r>
            <a:br>
              <a:rPr lang="fr-FR" sz="2000" dirty="0">
                <a:solidFill>
                  <a:srgbClr val="FFFFFF">
                    <a:lumMod val="50000"/>
                  </a:srgbClr>
                </a:solidFill>
              </a:rPr>
            </a:br>
            <a:r>
              <a:rPr lang="fr-FR" sz="2000" dirty="0">
                <a:solidFill>
                  <a:srgbClr val="FFFFFF">
                    <a:lumMod val="50000"/>
                  </a:srgbClr>
                </a:solidFill>
              </a:rPr>
              <a:t> </a:t>
            </a:r>
            <a:endParaRPr lang="fr-FR" sz="2000" dirty="0">
              <a:solidFill>
                <a:schemeClr val="accent1"/>
              </a:solidFill>
            </a:endParaRPr>
          </a:p>
        </p:txBody>
      </p:sp>
      <p:sp>
        <p:nvSpPr>
          <p:cNvPr id="4" name="Datumsplatzhalter 3"/>
          <p:cNvSpPr>
            <a:spLocks noGrp="1"/>
          </p:cNvSpPr>
          <p:nvPr>
            <p:ph type="dt" sz="half" idx="11"/>
          </p:nvPr>
        </p:nvSpPr>
        <p:spPr/>
        <p:txBody>
          <a:bodyPr/>
          <a:lstStyle/>
          <a:p>
            <a:fld id="{9317A057-C766-48FB-B1EC-CC1898F04EF1}" type="datetime1">
              <a:rPr lang="de-DE" smtClean="0"/>
              <a:t>12.12.2017</a:t>
            </a:fld>
            <a:endParaRPr lang="de-DE" dirty="0"/>
          </a:p>
        </p:txBody>
      </p:sp>
      <p:pic>
        <p:nvPicPr>
          <p:cNvPr id="3" name="Imag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37"/>
            <a:ext cx="1598679" cy="4069112"/>
          </a:xfrm>
          <a:prstGeom prst="rect">
            <a:avLst/>
          </a:prstGeom>
        </p:spPr>
      </p:pic>
    </p:spTree>
    <p:extLst>
      <p:ext uri="{BB962C8B-B14F-4D97-AF65-F5344CB8AC3E}">
        <p14:creationId xmlns:p14="http://schemas.microsoft.com/office/powerpoint/2010/main" val="458711814"/>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1"/>
          </p:nvPr>
        </p:nvSpPr>
        <p:spPr/>
        <p:txBody>
          <a:bodyPr/>
          <a:lstStyle/>
          <a:p>
            <a:fld id="{9317A057-C766-48FB-B1EC-CC1898F04EF1}" type="datetime1">
              <a:rPr lang="de-DE" noProof="0" smtClean="0"/>
              <a:t>12.12.2017</a:t>
            </a:fld>
            <a:endParaRPr lang="de-DE" noProof="0"/>
          </a:p>
        </p:txBody>
      </p:sp>
      <p:sp>
        <p:nvSpPr>
          <p:cNvPr id="8" name="Textfeld 7"/>
          <p:cNvSpPr txBox="1"/>
          <p:nvPr/>
        </p:nvSpPr>
        <p:spPr>
          <a:xfrm>
            <a:off x="7419434" y="314102"/>
            <a:ext cx="1238791" cy="215444"/>
          </a:xfrm>
          <a:prstGeom prst="rect">
            <a:avLst/>
          </a:prstGeom>
          <a:noFill/>
        </p:spPr>
        <p:txBody>
          <a:bodyPr wrap="square" rtlCol="0">
            <a:spAutoFit/>
          </a:bodyPr>
          <a:lstStyle/>
          <a:p>
            <a:r>
              <a:rPr lang="fr-FR" sz="800" b="0" dirty="0">
                <a:solidFill>
                  <a:schemeClr val="tx1"/>
                </a:solidFill>
                <a:latin typeface="Arial" pitchFamily="34" charset="0"/>
                <a:cs typeface="Arial" pitchFamily="34" charset="0"/>
              </a:rPr>
              <a:t>Mis en œuvre par la:</a:t>
            </a:r>
          </a:p>
        </p:txBody>
      </p:sp>
      <p:sp>
        <p:nvSpPr>
          <p:cNvPr id="2" name="Titel 1"/>
          <p:cNvSpPr>
            <a:spLocks noGrp="1"/>
          </p:cNvSpPr>
          <p:nvPr>
            <p:ph type="title"/>
          </p:nvPr>
        </p:nvSpPr>
        <p:spPr>
          <a:xfrm>
            <a:off x="526836" y="1291984"/>
            <a:ext cx="7776000" cy="617928"/>
          </a:xfrm>
        </p:spPr>
        <p:txBody>
          <a:bodyPr/>
          <a:lstStyle/>
          <a:p>
            <a:r>
              <a:rPr lang="fr-FR" b="1" dirty="0">
                <a:solidFill>
                  <a:srgbClr val="C00000"/>
                </a:solidFill>
              </a:rPr>
              <a:t>Activités en cours</a:t>
            </a:r>
            <a:endParaRPr lang="de-DE" b="1" dirty="0">
              <a:solidFill>
                <a:srgbClr val="C00000"/>
              </a:solidFill>
            </a:endParaRPr>
          </a:p>
        </p:txBody>
      </p:sp>
      <p:sp>
        <p:nvSpPr>
          <p:cNvPr id="9" name="Inhaltsplatzhalter 10"/>
          <p:cNvSpPr>
            <a:spLocks noGrp="1"/>
          </p:cNvSpPr>
          <p:nvPr>
            <p:ph idx="1"/>
          </p:nvPr>
        </p:nvSpPr>
        <p:spPr>
          <a:xfrm>
            <a:off x="526836" y="1909912"/>
            <a:ext cx="7776000" cy="4818134"/>
          </a:xfrm>
        </p:spPr>
        <p:txBody>
          <a:bodyPr/>
          <a:lstStyle/>
          <a:p>
            <a:pPr algn="just"/>
            <a:endParaRPr lang="fr-FR" b="1" dirty="0"/>
          </a:p>
          <a:p>
            <a:pPr marL="285750" indent="-285750" algn="just">
              <a:buFont typeface="Arial" panose="020B0604020202020204" pitchFamily="34" charset="0"/>
              <a:buChar char="•"/>
            </a:pPr>
            <a:r>
              <a:rPr lang="fr-FR" b="1" dirty="0"/>
              <a:t>Composante 3 – Qualité </a:t>
            </a:r>
          </a:p>
          <a:p>
            <a:pPr marL="645750" lvl="1" indent="-285750" algn="just"/>
            <a:r>
              <a:rPr lang="fr-FR" dirty="0"/>
              <a:t>Réalisation d’une campagne de mesure des performances des installations solaires photovoltaïques raccordées au réseau en Tunisie </a:t>
            </a:r>
          </a:p>
          <a:p>
            <a:pPr marL="645750" lvl="1" indent="-285750" algn="just"/>
            <a:r>
              <a:rPr lang="fr-FR" dirty="0"/>
              <a:t>Elaboration d’une approche d’Assurance Qualité  pour le marché photovoltaïque tunisien</a:t>
            </a:r>
          </a:p>
          <a:p>
            <a:pPr marL="645750" lvl="1" indent="-285750" algn="just"/>
            <a:endParaRPr lang="fr-FR" dirty="0"/>
          </a:p>
          <a:p>
            <a:pPr marL="645750" lvl="1" indent="-285750" algn="just"/>
            <a:endParaRPr lang="fr-FR" dirty="0"/>
          </a:p>
          <a:p>
            <a:pPr marL="285750" indent="-285750" algn="just">
              <a:buFont typeface="Arial" panose="020B0604020202020204" pitchFamily="34" charset="0"/>
              <a:buChar char="•"/>
            </a:pPr>
            <a:endParaRPr lang="fr-FR" dirty="0"/>
          </a:p>
        </p:txBody>
      </p:sp>
    </p:spTree>
    <p:extLst>
      <p:ext uri="{BB962C8B-B14F-4D97-AF65-F5344CB8AC3E}">
        <p14:creationId xmlns:p14="http://schemas.microsoft.com/office/powerpoint/2010/main" val="204221124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6378" y="0"/>
            <a:ext cx="3572677" cy="6581001"/>
          </a:xfrm>
          <a:prstGeom prst="rect">
            <a:avLst/>
          </a:prstGeom>
        </p:spPr>
      </p:pic>
      <p:sp>
        <p:nvSpPr>
          <p:cNvPr id="9" name="Rectangle 8"/>
          <p:cNvSpPr/>
          <p:nvPr/>
        </p:nvSpPr>
        <p:spPr bwMode="auto">
          <a:xfrm>
            <a:off x="3689055" y="0"/>
            <a:ext cx="5305317" cy="104740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200" b="1" i="0" u="none" strike="noStrike" cap="none" normalizeH="0" baseline="0">
              <a:ln>
                <a:noFill/>
              </a:ln>
              <a:solidFill>
                <a:srgbClr val="999999"/>
              </a:solidFill>
              <a:effectLst/>
              <a:latin typeface="Arial" charset="0"/>
            </a:endParaRPr>
          </a:p>
        </p:txBody>
      </p:sp>
      <p:sp>
        <p:nvSpPr>
          <p:cNvPr id="10" name="ZoneTexte 9"/>
          <p:cNvSpPr txBox="1"/>
          <p:nvPr/>
        </p:nvSpPr>
        <p:spPr>
          <a:xfrm>
            <a:off x="4239215" y="2743201"/>
            <a:ext cx="4204997" cy="1323439"/>
          </a:xfrm>
          <a:prstGeom prst="rect">
            <a:avLst/>
          </a:prstGeom>
          <a:noFill/>
        </p:spPr>
        <p:txBody>
          <a:bodyPr wrap="none" rtlCol="0">
            <a:spAutoFit/>
          </a:bodyPr>
          <a:lstStyle/>
          <a:p>
            <a:pPr algn="ctr"/>
            <a:r>
              <a:rPr lang="fr-FR" sz="4000" dirty="0">
                <a:solidFill>
                  <a:srgbClr val="C00000"/>
                </a:solidFill>
                <a:latin typeface="+mj-lt"/>
                <a:ea typeface="+mj-ea"/>
                <a:cs typeface="+mj-cs"/>
              </a:rPr>
              <a:t>Merci pour votre</a:t>
            </a:r>
            <a:br>
              <a:rPr lang="fr-FR" sz="4000" dirty="0">
                <a:solidFill>
                  <a:srgbClr val="C00000"/>
                </a:solidFill>
                <a:latin typeface="+mj-lt"/>
                <a:ea typeface="+mj-ea"/>
                <a:cs typeface="+mj-cs"/>
              </a:rPr>
            </a:br>
            <a:r>
              <a:rPr lang="fr-FR" sz="4000" dirty="0">
                <a:solidFill>
                  <a:srgbClr val="C00000"/>
                </a:solidFill>
                <a:latin typeface="+mj-lt"/>
                <a:ea typeface="+mj-ea"/>
                <a:cs typeface="+mj-cs"/>
              </a:rPr>
              <a:t> attention </a:t>
            </a:r>
          </a:p>
        </p:txBody>
      </p:sp>
      <p:sp>
        <p:nvSpPr>
          <p:cNvPr id="7" name="Espace réservé de la date 2"/>
          <p:cNvSpPr>
            <a:spLocks noGrp="1"/>
          </p:cNvSpPr>
          <p:nvPr>
            <p:ph type="dt" sz="half" idx="11"/>
          </p:nvPr>
        </p:nvSpPr>
        <p:spPr>
          <a:xfrm>
            <a:off x="679155" y="6581001"/>
            <a:ext cx="1295400" cy="246221"/>
          </a:xfrm>
        </p:spPr>
        <p:txBody>
          <a:bodyPr/>
          <a:lstStyle/>
          <a:p>
            <a:r>
              <a:rPr lang="de-DE" dirty="0"/>
              <a:t>13.04.2017</a:t>
            </a:r>
            <a:endParaRPr lang="de-DE" noProof="0" dirty="0"/>
          </a:p>
        </p:txBody>
      </p:sp>
    </p:spTree>
    <p:extLst>
      <p:ext uri="{BB962C8B-B14F-4D97-AF65-F5344CB8AC3E}">
        <p14:creationId xmlns:p14="http://schemas.microsoft.com/office/powerpoint/2010/main" val="301033000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65217" y="2577151"/>
            <a:ext cx="7776000" cy="617928"/>
          </a:xfrm>
        </p:spPr>
        <p:txBody>
          <a:bodyPr/>
          <a:lstStyle/>
          <a:p>
            <a:pPr algn="ctr"/>
            <a:r>
              <a:rPr lang="fr-FR" sz="2800" b="1" dirty="0">
                <a:solidFill>
                  <a:srgbClr val="C00000"/>
                </a:solidFill>
              </a:rPr>
              <a:t>Régions d’intervention sélectionnées</a:t>
            </a:r>
            <a:endParaRPr lang="fr-FR" sz="2800" b="1" i="1" dirty="0"/>
          </a:p>
        </p:txBody>
      </p:sp>
      <p:sp>
        <p:nvSpPr>
          <p:cNvPr id="4" name="Espace réservé de la date 2"/>
          <p:cNvSpPr>
            <a:spLocks noGrp="1"/>
          </p:cNvSpPr>
          <p:nvPr>
            <p:ph type="dt" sz="half" idx="11"/>
          </p:nvPr>
        </p:nvSpPr>
        <p:spPr>
          <a:xfrm>
            <a:off x="679155" y="6581001"/>
            <a:ext cx="1295400" cy="246221"/>
          </a:xfrm>
        </p:spPr>
        <p:txBody>
          <a:bodyPr/>
          <a:lstStyle/>
          <a:p>
            <a:r>
              <a:rPr lang="de-DE" dirty="0"/>
              <a:t>13.04.2017</a:t>
            </a:r>
            <a:endParaRPr lang="de-DE" noProof="0" dirty="0"/>
          </a:p>
        </p:txBody>
      </p:sp>
    </p:spTree>
    <p:extLst>
      <p:ext uri="{BB962C8B-B14F-4D97-AF65-F5344CB8AC3E}">
        <p14:creationId xmlns:p14="http://schemas.microsoft.com/office/powerpoint/2010/main" val="2922287998"/>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1"/>
          </p:nvPr>
        </p:nvSpPr>
        <p:spPr/>
        <p:txBody>
          <a:bodyPr/>
          <a:lstStyle/>
          <a:p>
            <a:fld id="{9317A057-C766-48FB-B1EC-CC1898F04EF1}" type="datetime1">
              <a:rPr lang="de-DE" noProof="0" smtClean="0"/>
              <a:t>12.12.2017</a:t>
            </a:fld>
            <a:endParaRPr lang="de-DE" noProof="0"/>
          </a:p>
        </p:txBody>
      </p:sp>
      <p:sp>
        <p:nvSpPr>
          <p:cNvPr id="8" name="Textfeld 7"/>
          <p:cNvSpPr txBox="1"/>
          <p:nvPr/>
        </p:nvSpPr>
        <p:spPr>
          <a:xfrm>
            <a:off x="7419434" y="314102"/>
            <a:ext cx="1238791" cy="215444"/>
          </a:xfrm>
          <a:prstGeom prst="rect">
            <a:avLst/>
          </a:prstGeom>
          <a:noFill/>
        </p:spPr>
        <p:txBody>
          <a:bodyPr wrap="square" rtlCol="0">
            <a:spAutoFit/>
          </a:bodyPr>
          <a:lstStyle/>
          <a:p>
            <a:r>
              <a:rPr lang="fr-FR" sz="800" b="0" dirty="0">
                <a:solidFill>
                  <a:schemeClr val="tx1"/>
                </a:solidFill>
                <a:latin typeface="Arial" pitchFamily="34" charset="0"/>
                <a:cs typeface="Arial" pitchFamily="34" charset="0"/>
              </a:rPr>
              <a:t>Mis en œuvre par la:</a:t>
            </a:r>
          </a:p>
        </p:txBody>
      </p:sp>
      <p:sp>
        <p:nvSpPr>
          <p:cNvPr id="2" name="Titel 1"/>
          <p:cNvSpPr>
            <a:spLocks noGrp="1"/>
          </p:cNvSpPr>
          <p:nvPr>
            <p:ph type="title"/>
          </p:nvPr>
        </p:nvSpPr>
        <p:spPr>
          <a:xfrm>
            <a:off x="526836" y="1291984"/>
            <a:ext cx="7776000" cy="617928"/>
          </a:xfrm>
        </p:spPr>
        <p:txBody>
          <a:bodyPr/>
          <a:lstStyle/>
          <a:p>
            <a:r>
              <a:rPr lang="fr-FR" b="1" dirty="0">
                <a:solidFill>
                  <a:srgbClr val="C00000"/>
                </a:solidFill>
              </a:rPr>
              <a:t>Choix de régions: Critères</a:t>
            </a:r>
            <a:endParaRPr lang="de-DE" b="1" dirty="0">
              <a:solidFill>
                <a:srgbClr val="C00000"/>
              </a:solidFill>
            </a:endParaRPr>
          </a:p>
        </p:txBody>
      </p:sp>
      <p:sp>
        <p:nvSpPr>
          <p:cNvPr id="9" name="Inhaltsplatzhalter 10"/>
          <p:cNvSpPr>
            <a:spLocks noGrp="1"/>
          </p:cNvSpPr>
          <p:nvPr>
            <p:ph idx="1"/>
          </p:nvPr>
        </p:nvSpPr>
        <p:spPr>
          <a:xfrm>
            <a:off x="526836" y="1909912"/>
            <a:ext cx="7776000" cy="4818134"/>
          </a:xfrm>
        </p:spPr>
        <p:txBody>
          <a:bodyPr/>
          <a:lstStyle/>
          <a:p>
            <a:pPr algn="just"/>
            <a:endParaRPr lang="fr-FR" b="1" dirty="0"/>
          </a:p>
          <a:p>
            <a:pPr marL="285750" indent="-285750" algn="just">
              <a:buFont typeface="Arial" panose="020B0604020202020204" pitchFamily="34" charset="0"/>
              <a:buChar char="•"/>
            </a:pPr>
            <a:r>
              <a:rPr lang="fr-FR" b="1" dirty="0"/>
              <a:t>Critères pratiques</a:t>
            </a:r>
            <a:r>
              <a:rPr lang="fr-FR" dirty="0"/>
              <a:t>: proximité du SR en charge, proximité du bureau  RMS le plus proche, nombre de projets GIZ actifs dans le gouvernorat</a:t>
            </a:r>
          </a:p>
          <a:p>
            <a:pPr marL="285750" indent="-285750" algn="just">
              <a:buFont typeface="Arial" panose="020B0604020202020204" pitchFamily="34" charset="0"/>
              <a:buChar char="•"/>
            </a:pPr>
            <a:r>
              <a:rPr lang="fr-FR" b="1" dirty="0"/>
              <a:t>Critères socio-économiques</a:t>
            </a:r>
            <a:r>
              <a:rPr lang="fr-FR" dirty="0"/>
              <a:t>: Rang global d’IDR et du rapport IACE, investissements direct étranger, taux de pauvreté, indice de richesse et emploi, nombre de projets planifiés dans le cadre du plan quinquennal, nombre de chômeurs diplômés</a:t>
            </a:r>
          </a:p>
          <a:p>
            <a:pPr marL="285750" indent="-285750" algn="just">
              <a:buFont typeface="Arial" panose="020B0604020202020204" pitchFamily="34" charset="0"/>
              <a:buChar char="•"/>
            </a:pPr>
            <a:r>
              <a:rPr lang="fr-FR" b="1" dirty="0"/>
              <a:t>Critères énergétiques et potentiel</a:t>
            </a:r>
            <a:r>
              <a:rPr lang="fr-FR" dirty="0"/>
              <a:t>: nombre d’entreprises, consommation électrique totale en BT, nombre d’abonnés MT, nombre de zones industrielles, nombre d’installateurs agréés,  nombre des </a:t>
            </a:r>
            <a:r>
              <a:rPr lang="fr-FR" dirty="0" err="1"/>
              <a:t>IPVs</a:t>
            </a:r>
            <a:r>
              <a:rPr lang="fr-FR" dirty="0"/>
              <a:t>, nombre des </a:t>
            </a:r>
            <a:r>
              <a:rPr lang="fr-FR" dirty="0" err="1"/>
              <a:t>IPVs</a:t>
            </a:r>
            <a:r>
              <a:rPr lang="fr-FR" dirty="0"/>
              <a:t> à application professionnelle, rendement spécifique</a:t>
            </a:r>
          </a:p>
          <a:p>
            <a:pPr marL="285750" indent="-285750" algn="just">
              <a:buFont typeface="Arial" panose="020B0604020202020204" pitchFamily="34" charset="0"/>
              <a:buChar char="•"/>
            </a:pPr>
            <a:endParaRPr lang="fr-FR" dirty="0"/>
          </a:p>
        </p:txBody>
      </p:sp>
    </p:spTree>
    <p:extLst>
      <p:ext uri="{BB962C8B-B14F-4D97-AF65-F5344CB8AC3E}">
        <p14:creationId xmlns:p14="http://schemas.microsoft.com/office/powerpoint/2010/main" val="204891095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1"/>
          </p:nvPr>
        </p:nvSpPr>
        <p:spPr>
          <a:xfrm>
            <a:off x="-1299741" y="8390005"/>
            <a:ext cx="1110341" cy="223976"/>
          </a:xfrm>
        </p:spPr>
        <p:txBody>
          <a:bodyPr/>
          <a:lstStyle/>
          <a:p>
            <a:fld id="{9317A057-C766-48FB-B1EC-CC1898F04EF1}" type="datetime1">
              <a:rPr lang="de-DE" noProof="0" smtClean="0"/>
              <a:t>12.12.2017</a:t>
            </a:fld>
            <a:endParaRPr lang="de-DE" noProof="0"/>
          </a:p>
        </p:txBody>
      </p:sp>
      <p:sp>
        <p:nvSpPr>
          <p:cNvPr id="8" name="Textfeld 7"/>
          <p:cNvSpPr txBox="1"/>
          <p:nvPr/>
        </p:nvSpPr>
        <p:spPr>
          <a:xfrm>
            <a:off x="7419434" y="314102"/>
            <a:ext cx="1238791" cy="215444"/>
          </a:xfrm>
          <a:prstGeom prst="rect">
            <a:avLst/>
          </a:prstGeom>
          <a:noFill/>
        </p:spPr>
        <p:txBody>
          <a:bodyPr wrap="square" rtlCol="0">
            <a:spAutoFit/>
          </a:bodyPr>
          <a:lstStyle/>
          <a:p>
            <a:r>
              <a:rPr lang="fr-FR" sz="800" b="0" dirty="0">
                <a:solidFill>
                  <a:schemeClr val="tx1"/>
                </a:solidFill>
                <a:latin typeface="Arial" pitchFamily="34" charset="0"/>
                <a:cs typeface="Arial" pitchFamily="34" charset="0"/>
              </a:rPr>
              <a:t>Mis en œuvre par la:</a:t>
            </a:r>
          </a:p>
        </p:txBody>
      </p:sp>
      <p:sp>
        <p:nvSpPr>
          <p:cNvPr id="2" name="Titel 1"/>
          <p:cNvSpPr>
            <a:spLocks noGrp="1"/>
          </p:cNvSpPr>
          <p:nvPr>
            <p:ph type="title"/>
          </p:nvPr>
        </p:nvSpPr>
        <p:spPr>
          <a:xfrm>
            <a:off x="526836" y="1291984"/>
            <a:ext cx="7776000" cy="617928"/>
          </a:xfrm>
        </p:spPr>
        <p:txBody>
          <a:bodyPr/>
          <a:lstStyle/>
          <a:p>
            <a:r>
              <a:rPr lang="fr-FR" b="1" dirty="0">
                <a:solidFill>
                  <a:srgbClr val="C00000"/>
                </a:solidFill>
              </a:rPr>
              <a:t>Choix de régions: Résultats</a:t>
            </a:r>
            <a:endParaRPr lang="de-DE" b="1" dirty="0">
              <a:solidFill>
                <a:srgbClr val="C00000"/>
              </a:solidFill>
            </a:endParaRPr>
          </a:p>
        </p:txBody>
      </p:sp>
      <p:pic>
        <p:nvPicPr>
          <p:cNvPr id="3074" name="Picture 2" descr="Image result for sfax">
            <a:extLst>
              <a:ext uri="{FF2B5EF4-FFF2-40B4-BE49-F238E27FC236}">
                <a16:creationId xmlns:a16="http://schemas.microsoft.com/office/drawing/2014/main" id="{E68B5B33-CC2B-4563-BFAA-3D3A79F714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6229" y="2144109"/>
            <a:ext cx="2941578" cy="184899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sfax">
            <a:extLst>
              <a:ext uri="{FF2B5EF4-FFF2-40B4-BE49-F238E27FC236}">
                <a16:creationId xmlns:a16="http://schemas.microsoft.com/office/drawing/2014/main" id="{3412DDEB-2C7F-4112-8A4B-32BD6AA5B2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147" y="2010271"/>
            <a:ext cx="2942896" cy="208945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Related image">
            <a:extLst>
              <a:ext uri="{FF2B5EF4-FFF2-40B4-BE49-F238E27FC236}">
                <a16:creationId xmlns:a16="http://schemas.microsoft.com/office/drawing/2014/main" id="{D836F5E1-EF00-46B2-B84B-C9E3CFB1487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6229" y="4435365"/>
            <a:ext cx="3032563" cy="1732893"/>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Image result for sfax huile d'olive">
            <a:extLst>
              <a:ext uri="{FF2B5EF4-FFF2-40B4-BE49-F238E27FC236}">
                <a16:creationId xmlns:a16="http://schemas.microsoft.com/office/drawing/2014/main" id="{E651B44C-F6F0-40DE-A190-C27CFEF1738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38084" y="4435365"/>
            <a:ext cx="3833022" cy="17328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4869628"/>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1"/>
          </p:nvPr>
        </p:nvSpPr>
        <p:spPr/>
        <p:txBody>
          <a:bodyPr/>
          <a:lstStyle/>
          <a:p>
            <a:fld id="{9317A057-C766-48FB-B1EC-CC1898F04EF1}" type="datetime1">
              <a:rPr lang="de-DE" noProof="0" smtClean="0"/>
              <a:t>12.12.2017</a:t>
            </a:fld>
            <a:endParaRPr lang="de-DE" noProof="0"/>
          </a:p>
        </p:txBody>
      </p:sp>
      <p:sp>
        <p:nvSpPr>
          <p:cNvPr id="8" name="Textfeld 7"/>
          <p:cNvSpPr txBox="1"/>
          <p:nvPr/>
        </p:nvSpPr>
        <p:spPr>
          <a:xfrm>
            <a:off x="7419434" y="314102"/>
            <a:ext cx="1238791" cy="215444"/>
          </a:xfrm>
          <a:prstGeom prst="rect">
            <a:avLst/>
          </a:prstGeom>
          <a:noFill/>
        </p:spPr>
        <p:txBody>
          <a:bodyPr wrap="square" rtlCol="0">
            <a:spAutoFit/>
          </a:bodyPr>
          <a:lstStyle/>
          <a:p>
            <a:r>
              <a:rPr lang="fr-FR" sz="800" b="0" dirty="0">
                <a:solidFill>
                  <a:schemeClr val="tx1"/>
                </a:solidFill>
                <a:latin typeface="Arial" pitchFamily="34" charset="0"/>
                <a:cs typeface="Arial" pitchFamily="34" charset="0"/>
              </a:rPr>
              <a:t>Mis en œuvre par la:</a:t>
            </a:r>
          </a:p>
        </p:txBody>
      </p:sp>
      <p:sp>
        <p:nvSpPr>
          <p:cNvPr id="2" name="Titel 1"/>
          <p:cNvSpPr>
            <a:spLocks noGrp="1"/>
          </p:cNvSpPr>
          <p:nvPr>
            <p:ph type="title"/>
          </p:nvPr>
        </p:nvSpPr>
        <p:spPr>
          <a:xfrm>
            <a:off x="526836" y="1291984"/>
            <a:ext cx="7776000" cy="617928"/>
          </a:xfrm>
        </p:spPr>
        <p:txBody>
          <a:bodyPr/>
          <a:lstStyle/>
          <a:p>
            <a:r>
              <a:rPr lang="fr-FR" b="1" dirty="0">
                <a:solidFill>
                  <a:srgbClr val="C00000"/>
                </a:solidFill>
              </a:rPr>
              <a:t>Choix de régions: Résultats</a:t>
            </a:r>
            <a:endParaRPr lang="de-DE" b="1" dirty="0">
              <a:solidFill>
                <a:srgbClr val="C00000"/>
              </a:solidFill>
            </a:endParaRPr>
          </a:p>
        </p:txBody>
      </p:sp>
      <p:pic>
        <p:nvPicPr>
          <p:cNvPr id="1026" name="Picture 2" descr="Image result for jendouba">
            <a:extLst>
              <a:ext uri="{FF2B5EF4-FFF2-40B4-BE49-F238E27FC236}">
                <a16:creationId xmlns:a16="http://schemas.microsoft.com/office/drawing/2014/main" id="{0E15027F-DF6F-46A9-9057-DDEF1746E963}"/>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524577" y="2285889"/>
            <a:ext cx="3434772" cy="171309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upload.wikimedia.org/wikipedia/commons/thumb/1/12/Tunisie_Gouvernorat_de_Jendouba.svg/593px-Tunisie_Gouvernorat_de_Jendouba.svg.png">
            <a:extLst>
              <a:ext uri="{FF2B5EF4-FFF2-40B4-BE49-F238E27FC236}">
                <a16:creationId xmlns:a16="http://schemas.microsoft.com/office/drawing/2014/main" id="{11E0D3E5-5447-4AA0-80AD-95F2C2095EE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1037" r="27947" b="6838"/>
          <a:stretch/>
        </p:blipFill>
        <p:spPr bwMode="auto">
          <a:xfrm>
            <a:off x="5551613" y="1826571"/>
            <a:ext cx="2479681" cy="217241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jendouba1-10052016-1.jpg">
            <a:extLst>
              <a:ext uri="{FF2B5EF4-FFF2-40B4-BE49-F238E27FC236}">
                <a16:creationId xmlns:a16="http://schemas.microsoft.com/office/drawing/2014/main" id="{01D57386-B17E-46FF-9AF7-65D82C1828F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577" y="4728051"/>
            <a:ext cx="3434772" cy="171738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www.leconomistemaghrebin.com/wp-content/uploads/2014/07/Tomate-tunisie.jpg">
            <a:extLst>
              <a:ext uri="{FF2B5EF4-FFF2-40B4-BE49-F238E27FC236}">
                <a16:creationId xmlns:a16="http://schemas.microsoft.com/office/drawing/2014/main" id="{79AB3187-6B2E-4C56-8083-310C1B2F8A4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5489" y="4293143"/>
            <a:ext cx="2911927" cy="2152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642579"/>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1"/>
          </p:nvPr>
        </p:nvSpPr>
        <p:spPr/>
        <p:txBody>
          <a:bodyPr/>
          <a:lstStyle/>
          <a:p>
            <a:fld id="{9317A057-C766-48FB-B1EC-CC1898F04EF1}" type="datetime1">
              <a:rPr lang="de-DE" noProof="0" smtClean="0"/>
              <a:t>12.12.2017</a:t>
            </a:fld>
            <a:endParaRPr lang="de-DE" noProof="0"/>
          </a:p>
        </p:txBody>
      </p:sp>
      <p:sp>
        <p:nvSpPr>
          <p:cNvPr id="8" name="Textfeld 7"/>
          <p:cNvSpPr txBox="1"/>
          <p:nvPr/>
        </p:nvSpPr>
        <p:spPr>
          <a:xfrm>
            <a:off x="7419434" y="314102"/>
            <a:ext cx="1238791" cy="215444"/>
          </a:xfrm>
          <a:prstGeom prst="rect">
            <a:avLst/>
          </a:prstGeom>
          <a:noFill/>
        </p:spPr>
        <p:txBody>
          <a:bodyPr wrap="square" rtlCol="0">
            <a:spAutoFit/>
          </a:bodyPr>
          <a:lstStyle/>
          <a:p>
            <a:r>
              <a:rPr lang="fr-FR" sz="800" b="0" dirty="0">
                <a:solidFill>
                  <a:schemeClr val="tx1"/>
                </a:solidFill>
                <a:latin typeface="Arial" pitchFamily="34" charset="0"/>
                <a:cs typeface="Arial" pitchFamily="34" charset="0"/>
              </a:rPr>
              <a:t>Mis en œuvre par la:</a:t>
            </a:r>
          </a:p>
        </p:txBody>
      </p:sp>
      <p:sp>
        <p:nvSpPr>
          <p:cNvPr id="2" name="Titel 1"/>
          <p:cNvSpPr>
            <a:spLocks noGrp="1"/>
          </p:cNvSpPr>
          <p:nvPr>
            <p:ph type="title"/>
          </p:nvPr>
        </p:nvSpPr>
        <p:spPr>
          <a:xfrm>
            <a:off x="526836" y="1291984"/>
            <a:ext cx="7776000" cy="617928"/>
          </a:xfrm>
        </p:spPr>
        <p:txBody>
          <a:bodyPr/>
          <a:lstStyle/>
          <a:p>
            <a:r>
              <a:rPr lang="fr-FR" b="1" dirty="0">
                <a:solidFill>
                  <a:srgbClr val="C00000"/>
                </a:solidFill>
              </a:rPr>
              <a:t>Choix de régions: Résultats</a:t>
            </a:r>
            <a:endParaRPr lang="de-DE" b="1" dirty="0">
              <a:solidFill>
                <a:srgbClr val="C00000"/>
              </a:solidFill>
            </a:endParaRPr>
          </a:p>
        </p:txBody>
      </p:sp>
      <p:pic>
        <p:nvPicPr>
          <p:cNvPr id="2050" name="Picture 2" descr="Image result for gabes">
            <a:extLst>
              <a:ext uri="{FF2B5EF4-FFF2-40B4-BE49-F238E27FC236}">
                <a16:creationId xmlns:a16="http://schemas.microsoft.com/office/drawing/2014/main" id="{F8D7C931-DC34-419E-AEEC-FA56B34D823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0921" y="2448000"/>
            <a:ext cx="3435645" cy="121380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gabes tunisie">
            <a:extLst>
              <a:ext uri="{FF2B5EF4-FFF2-40B4-BE49-F238E27FC236}">
                <a16:creationId xmlns:a16="http://schemas.microsoft.com/office/drawing/2014/main" id="{E3971AAA-BF9A-4EC8-80A5-1D9631359A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0650" y="1855967"/>
            <a:ext cx="2159597" cy="215959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gabes industrie">
            <a:extLst>
              <a:ext uri="{FF2B5EF4-FFF2-40B4-BE49-F238E27FC236}">
                <a16:creationId xmlns:a16="http://schemas.microsoft.com/office/drawing/2014/main" id="{FAD83666-832F-444E-BA63-92B0B2F78E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01542" y="4158230"/>
            <a:ext cx="3017237" cy="1926349"/>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gabes agriculture">
            <a:extLst>
              <a:ext uri="{FF2B5EF4-FFF2-40B4-BE49-F238E27FC236}">
                <a16:creationId xmlns:a16="http://schemas.microsoft.com/office/drawing/2014/main" id="{7DE39FE6-CEBF-40DE-9A2E-633B47C59CA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05826" y="4158230"/>
            <a:ext cx="3414366" cy="1916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424384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65217" y="2577151"/>
            <a:ext cx="7776000" cy="617928"/>
          </a:xfrm>
        </p:spPr>
        <p:txBody>
          <a:bodyPr/>
          <a:lstStyle/>
          <a:p>
            <a:pPr algn="ctr"/>
            <a:r>
              <a:rPr lang="fr-FR" sz="2800" b="1" dirty="0">
                <a:solidFill>
                  <a:srgbClr val="C00000"/>
                </a:solidFill>
              </a:rPr>
              <a:t>Activités en cours</a:t>
            </a:r>
            <a:endParaRPr lang="fr-FR" sz="2800" b="1" i="1" dirty="0"/>
          </a:p>
        </p:txBody>
      </p:sp>
      <p:sp>
        <p:nvSpPr>
          <p:cNvPr id="4" name="Espace réservé de la date 2"/>
          <p:cNvSpPr>
            <a:spLocks noGrp="1"/>
          </p:cNvSpPr>
          <p:nvPr>
            <p:ph type="dt" sz="half" idx="11"/>
          </p:nvPr>
        </p:nvSpPr>
        <p:spPr>
          <a:xfrm>
            <a:off x="679155" y="6581001"/>
            <a:ext cx="1295400" cy="246221"/>
          </a:xfrm>
        </p:spPr>
        <p:txBody>
          <a:bodyPr/>
          <a:lstStyle/>
          <a:p>
            <a:r>
              <a:rPr lang="de-DE" dirty="0"/>
              <a:t>13.04.2017</a:t>
            </a:r>
            <a:endParaRPr lang="de-DE" noProof="0" dirty="0"/>
          </a:p>
        </p:txBody>
      </p:sp>
    </p:spTree>
    <p:extLst>
      <p:ext uri="{BB962C8B-B14F-4D97-AF65-F5344CB8AC3E}">
        <p14:creationId xmlns:p14="http://schemas.microsoft.com/office/powerpoint/2010/main" val="363538641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1"/>
          </p:nvPr>
        </p:nvSpPr>
        <p:spPr/>
        <p:txBody>
          <a:bodyPr/>
          <a:lstStyle/>
          <a:p>
            <a:fld id="{9317A057-C766-48FB-B1EC-CC1898F04EF1}" type="datetime1">
              <a:rPr lang="de-DE" noProof="0" smtClean="0"/>
              <a:t>12.12.2017</a:t>
            </a:fld>
            <a:endParaRPr lang="de-DE" noProof="0"/>
          </a:p>
        </p:txBody>
      </p:sp>
      <p:sp>
        <p:nvSpPr>
          <p:cNvPr id="8" name="Textfeld 7"/>
          <p:cNvSpPr txBox="1"/>
          <p:nvPr/>
        </p:nvSpPr>
        <p:spPr>
          <a:xfrm>
            <a:off x="7419434" y="314102"/>
            <a:ext cx="1238791" cy="215444"/>
          </a:xfrm>
          <a:prstGeom prst="rect">
            <a:avLst/>
          </a:prstGeom>
          <a:noFill/>
        </p:spPr>
        <p:txBody>
          <a:bodyPr wrap="square" rtlCol="0">
            <a:spAutoFit/>
          </a:bodyPr>
          <a:lstStyle/>
          <a:p>
            <a:r>
              <a:rPr lang="fr-FR" sz="800" b="0" dirty="0">
                <a:solidFill>
                  <a:schemeClr val="tx1"/>
                </a:solidFill>
                <a:latin typeface="Arial" pitchFamily="34" charset="0"/>
                <a:cs typeface="Arial" pitchFamily="34" charset="0"/>
              </a:rPr>
              <a:t>Mis en œuvre par la:</a:t>
            </a:r>
          </a:p>
        </p:txBody>
      </p:sp>
      <p:sp>
        <p:nvSpPr>
          <p:cNvPr id="2" name="Titel 1"/>
          <p:cNvSpPr>
            <a:spLocks noGrp="1"/>
          </p:cNvSpPr>
          <p:nvPr>
            <p:ph type="title"/>
          </p:nvPr>
        </p:nvSpPr>
        <p:spPr>
          <a:xfrm>
            <a:off x="526836" y="1291984"/>
            <a:ext cx="7776000" cy="617928"/>
          </a:xfrm>
        </p:spPr>
        <p:txBody>
          <a:bodyPr/>
          <a:lstStyle/>
          <a:p>
            <a:r>
              <a:rPr lang="fr-FR" b="1" dirty="0">
                <a:solidFill>
                  <a:srgbClr val="C00000"/>
                </a:solidFill>
              </a:rPr>
              <a:t>Activités en cours</a:t>
            </a:r>
            <a:endParaRPr lang="de-DE" b="1" dirty="0">
              <a:solidFill>
                <a:srgbClr val="C00000"/>
              </a:solidFill>
            </a:endParaRPr>
          </a:p>
        </p:txBody>
      </p:sp>
      <p:sp>
        <p:nvSpPr>
          <p:cNvPr id="9" name="Inhaltsplatzhalter 10"/>
          <p:cNvSpPr>
            <a:spLocks noGrp="1"/>
          </p:cNvSpPr>
          <p:nvPr>
            <p:ph idx="1"/>
          </p:nvPr>
        </p:nvSpPr>
        <p:spPr>
          <a:xfrm>
            <a:off x="526836" y="1909912"/>
            <a:ext cx="7776000" cy="4818134"/>
          </a:xfrm>
        </p:spPr>
        <p:txBody>
          <a:bodyPr/>
          <a:lstStyle/>
          <a:p>
            <a:pPr algn="just"/>
            <a:endParaRPr lang="fr-FR" b="1" dirty="0"/>
          </a:p>
          <a:p>
            <a:pPr marL="285750" indent="-285750" algn="just">
              <a:buFont typeface="Arial" panose="020B0604020202020204" pitchFamily="34" charset="0"/>
              <a:buChar char="•"/>
            </a:pPr>
            <a:r>
              <a:rPr lang="fr-FR" b="1" dirty="0"/>
              <a:t>Composante 1 – Cadre réglementaire</a:t>
            </a:r>
          </a:p>
          <a:p>
            <a:pPr marL="645750" lvl="1" indent="-285750" algn="just"/>
            <a:r>
              <a:rPr lang="fr-FR" dirty="0"/>
              <a:t>Conseil sur le Manuel de Procédure des projets raccordés à moyenne tension</a:t>
            </a:r>
          </a:p>
          <a:p>
            <a:pPr marL="645750" lvl="1" indent="-285750" algn="just"/>
            <a:r>
              <a:rPr lang="fr-FR" dirty="0"/>
              <a:t>Conseil et modération du Groupe </a:t>
            </a:r>
            <a:r>
              <a:rPr lang="fr-FR" dirty="0" err="1"/>
              <a:t>Ad-Hoc</a:t>
            </a:r>
            <a:r>
              <a:rPr lang="fr-FR" dirty="0"/>
              <a:t> sur le </a:t>
            </a:r>
            <a:r>
              <a:rPr lang="fr-FR" dirty="0" err="1"/>
              <a:t>Réréferentiel</a:t>
            </a:r>
            <a:r>
              <a:rPr lang="fr-FR" dirty="0"/>
              <a:t> Technique, Cahier de Charge et Manuel de Procédures des projets PV non-raccordés au réseau</a:t>
            </a:r>
          </a:p>
          <a:p>
            <a:pPr marL="645750" lvl="1" indent="-285750" algn="just"/>
            <a:r>
              <a:rPr lang="fr-FR" dirty="0"/>
              <a:t>Mise en place d’un dispositif pilote pour le financement du photovoltaïque par le leasing en Tunisie (</a:t>
            </a:r>
            <a:r>
              <a:rPr lang="fr-FR" dirty="0" err="1"/>
              <a:t>IPVs</a:t>
            </a:r>
            <a:r>
              <a:rPr lang="fr-FR" dirty="0"/>
              <a:t> à l’usage professionnel)</a:t>
            </a:r>
          </a:p>
          <a:p>
            <a:pPr marL="645750" lvl="1" indent="-285750" algn="just"/>
            <a:endParaRPr lang="fr-FR" dirty="0"/>
          </a:p>
          <a:p>
            <a:pPr marL="285750" indent="-285750" algn="just">
              <a:buFont typeface="Arial" panose="020B0604020202020204" pitchFamily="34" charset="0"/>
              <a:buChar char="•"/>
            </a:pPr>
            <a:endParaRPr lang="fr-FR" dirty="0"/>
          </a:p>
        </p:txBody>
      </p:sp>
    </p:spTree>
    <p:extLst>
      <p:ext uri="{BB962C8B-B14F-4D97-AF65-F5344CB8AC3E}">
        <p14:creationId xmlns:p14="http://schemas.microsoft.com/office/powerpoint/2010/main" val="2458690191"/>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1"/>
          </p:nvPr>
        </p:nvSpPr>
        <p:spPr/>
        <p:txBody>
          <a:bodyPr/>
          <a:lstStyle/>
          <a:p>
            <a:fld id="{9317A057-C766-48FB-B1EC-CC1898F04EF1}" type="datetime1">
              <a:rPr lang="de-DE" noProof="0" smtClean="0"/>
              <a:t>12.12.2017</a:t>
            </a:fld>
            <a:endParaRPr lang="de-DE" noProof="0"/>
          </a:p>
        </p:txBody>
      </p:sp>
      <p:sp>
        <p:nvSpPr>
          <p:cNvPr id="8" name="Textfeld 7"/>
          <p:cNvSpPr txBox="1"/>
          <p:nvPr/>
        </p:nvSpPr>
        <p:spPr>
          <a:xfrm>
            <a:off x="7419434" y="314102"/>
            <a:ext cx="1238791" cy="215444"/>
          </a:xfrm>
          <a:prstGeom prst="rect">
            <a:avLst/>
          </a:prstGeom>
          <a:noFill/>
        </p:spPr>
        <p:txBody>
          <a:bodyPr wrap="square" rtlCol="0">
            <a:spAutoFit/>
          </a:bodyPr>
          <a:lstStyle/>
          <a:p>
            <a:r>
              <a:rPr lang="fr-FR" sz="800" b="0" dirty="0">
                <a:solidFill>
                  <a:schemeClr val="tx1"/>
                </a:solidFill>
                <a:latin typeface="Arial" pitchFamily="34" charset="0"/>
                <a:cs typeface="Arial" pitchFamily="34" charset="0"/>
              </a:rPr>
              <a:t>Mis en œuvre par la:</a:t>
            </a:r>
          </a:p>
        </p:txBody>
      </p:sp>
      <p:sp>
        <p:nvSpPr>
          <p:cNvPr id="2" name="Titel 1"/>
          <p:cNvSpPr>
            <a:spLocks noGrp="1"/>
          </p:cNvSpPr>
          <p:nvPr>
            <p:ph type="title"/>
          </p:nvPr>
        </p:nvSpPr>
        <p:spPr>
          <a:xfrm>
            <a:off x="526836" y="1291984"/>
            <a:ext cx="7776000" cy="617928"/>
          </a:xfrm>
        </p:spPr>
        <p:txBody>
          <a:bodyPr/>
          <a:lstStyle/>
          <a:p>
            <a:r>
              <a:rPr lang="fr-FR" b="1" dirty="0">
                <a:solidFill>
                  <a:srgbClr val="C00000"/>
                </a:solidFill>
              </a:rPr>
              <a:t>Activités en cours</a:t>
            </a:r>
            <a:endParaRPr lang="de-DE" b="1" dirty="0">
              <a:solidFill>
                <a:srgbClr val="C00000"/>
              </a:solidFill>
            </a:endParaRPr>
          </a:p>
        </p:txBody>
      </p:sp>
      <p:sp>
        <p:nvSpPr>
          <p:cNvPr id="9" name="Inhaltsplatzhalter 10"/>
          <p:cNvSpPr>
            <a:spLocks noGrp="1"/>
          </p:cNvSpPr>
          <p:nvPr>
            <p:ph idx="1"/>
          </p:nvPr>
        </p:nvSpPr>
        <p:spPr>
          <a:xfrm>
            <a:off x="526836" y="1909912"/>
            <a:ext cx="7776000" cy="4818134"/>
          </a:xfrm>
        </p:spPr>
        <p:txBody>
          <a:bodyPr/>
          <a:lstStyle/>
          <a:p>
            <a:pPr algn="just"/>
            <a:endParaRPr lang="fr-FR" b="1" dirty="0"/>
          </a:p>
          <a:p>
            <a:pPr marL="285750" indent="-285750" algn="just">
              <a:buFont typeface="Arial" panose="020B0604020202020204" pitchFamily="34" charset="0"/>
              <a:buChar char="•"/>
            </a:pPr>
            <a:r>
              <a:rPr lang="fr-FR" b="1" dirty="0"/>
              <a:t>Composante 2 – Régionalisation</a:t>
            </a:r>
          </a:p>
          <a:p>
            <a:pPr marL="645750" lvl="1" indent="-285750" algn="just"/>
            <a:r>
              <a:rPr lang="fr-FR" dirty="0"/>
              <a:t>Etude du marché : Le potentiel des applications photovoltaïques à usage professionnel en Tunisie (sondage B2B)</a:t>
            </a:r>
          </a:p>
          <a:p>
            <a:pPr marL="645750" lvl="1" indent="-285750" algn="just"/>
            <a:r>
              <a:rPr lang="fr-FR" dirty="0"/>
              <a:t>Application du PV dans l’agriculture: Sensibilisation (SIAMAP), étude de potentiel, etc.</a:t>
            </a:r>
          </a:p>
          <a:p>
            <a:pPr marL="645750" lvl="1" indent="-285750" algn="just"/>
            <a:r>
              <a:rPr lang="fr-FR" dirty="0"/>
              <a:t>Gabes</a:t>
            </a:r>
          </a:p>
          <a:p>
            <a:pPr marL="1005750" lvl="2" indent="-285750" algn="just"/>
            <a:r>
              <a:rPr lang="fr-FR" dirty="0"/>
              <a:t>1</a:t>
            </a:r>
            <a:r>
              <a:rPr lang="fr-FR" baseline="30000" dirty="0"/>
              <a:t>ère</a:t>
            </a:r>
            <a:r>
              <a:rPr lang="fr-FR" dirty="0"/>
              <a:t> TRES en octobre 2017</a:t>
            </a:r>
          </a:p>
          <a:p>
            <a:pPr marL="1005750" lvl="2" indent="-285750" algn="just"/>
            <a:r>
              <a:rPr lang="fr-FR" dirty="0"/>
              <a:t>2</a:t>
            </a:r>
            <a:r>
              <a:rPr lang="fr-FR" baseline="30000" dirty="0"/>
              <a:t>ième</a:t>
            </a:r>
            <a:r>
              <a:rPr lang="fr-FR" dirty="0"/>
              <a:t> TRES planifiée pour janvier 2018</a:t>
            </a:r>
          </a:p>
          <a:p>
            <a:pPr marL="1005750" lvl="2" indent="-285750" algn="just"/>
            <a:r>
              <a:rPr lang="fr-FR" dirty="0"/>
              <a:t>Élaboration d’un plan d’action avec les membres</a:t>
            </a:r>
          </a:p>
          <a:p>
            <a:pPr marL="645750" lvl="1" indent="-285750" algn="just"/>
            <a:r>
              <a:rPr lang="fr-FR" dirty="0"/>
              <a:t>Sfax </a:t>
            </a:r>
          </a:p>
          <a:p>
            <a:pPr marL="1005750" lvl="2" indent="-285750" algn="just"/>
            <a:r>
              <a:rPr lang="fr-FR" dirty="0"/>
              <a:t>Voici la présentation suivante</a:t>
            </a:r>
          </a:p>
          <a:p>
            <a:pPr marL="645750" lvl="1" indent="-285750" algn="just"/>
            <a:endParaRPr lang="fr-FR" dirty="0"/>
          </a:p>
          <a:p>
            <a:pPr marL="645750" lvl="1" indent="-285750" algn="just"/>
            <a:endParaRPr lang="fr-FR" dirty="0"/>
          </a:p>
          <a:p>
            <a:pPr marL="285750" indent="-285750" algn="just">
              <a:buFont typeface="Arial" panose="020B0604020202020204" pitchFamily="34" charset="0"/>
              <a:buChar char="•"/>
            </a:pPr>
            <a:endParaRPr lang="fr-FR" dirty="0"/>
          </a:p>
        </p:txBody>
      </p:sp>
    </p:spTree>
    <p:extLst>
      <p:ext uri="{BB962C8B-B14F-4D97-AF65-F5344CB8AC3E}">
        <p14:creationId xmlns:p14="http://schemas.microsoft.com/office/powerpoint/2010/main" val="356606787"/>
      </p:ext>
    </p:extLst>
  </p:cSld>
  <p:clrMapOvr>
    <a:masterClrMapping/>
  </p:clrMapOvr>
  <p:transition/>
</p:sld>
</file>

<file path=ppt/theme/theme1.xml><?xml version="1.0" encoding="utf-8"?>
<a:theme xmlns:a="http://schemas.openxmlformats.org/drawingml/2006/main" name="GIZ_Banner_Kopfzeile-Ausland (3)">
  <a:themeElements>
    <a:clrScheme name="GIZ">
      <a:dk1>
        <a:srgbClr val="000000"/>
      </a:dk1>
      <a:lt1>
        <a:srgbClr val="FFFFFF"/>
      </a:lt1>
      <a:dk2>
        <a:srgbClr val="6E6452"/>
      </a:dk2>
      <a:lt2>
        <a:srgbClr val="D2CDC8"/>
      </a:lt2>
      <a:accent1>
        <a:srgbClr val="C80F0F"/>
      </a:accent1>
      <a:accent2>
        <a:srgbClr val="4B859F"/>
      </a:accent2>
      <a:accent3>
        <a:srgbClr val="B498BA"/>
      </a:accent3>
      <a:accent4>
        <a:srgbClr val="F3BF49"/>
      </a:accent4>
      <a:accent5>
        <a:srgbClr val="94B322"/>
      </a:accent5>
      <a:accent6>
        <a:srgbClr val="B4E3ED"/>
      </a:accent6>
      <a:hlink>
        <a:srgbClr val="0000FF"/>
      </a:hlink>
      <a:folHlink>
        <a:srgbClr val="800080"/>
      </a:folHlink>
    </a:clrScheme>
    <a:fontScheme name="GIZ Schrift">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GIZ_Banner_Kopfzeile-Ausland (3)</Template>
  <TotalTime>7863</TotalTime>
  <Words>553</Words>
  <Application>Microsoft Office PowerPoint</Application>
  <PresentationFormat>Affichage à l'écran (4:3)</PresentationFormat>
  <Paragraphs>90</Paragraphs>
  <Slides>11</Slides>
  <Notes>8</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11</vt:i4>
      </vt:variant>
    </vt:vector>
  </HeadingPairs>
  <TitlesOfParts>
    <vt:vector size="15" baseType="lpstr">
      <vt:lpstr>Arial</vt:lpstr>
      <vt:lpstr>Arial Narrow</vt:lpstr>
      <vt:lpstr>Wingdings</vt:lpstr>
      <vt:lpstr>GIZ_Banner_Kopfzeile-Ausland (3)</vt:lpstr>
      <vt:lpstr>10ème Table Ronde Energie Solaire  Les actualités du projet RMS  TRES Sfax, le 12 décembre 2017  Emna Gaddour Sallem (Elisabeth Gager), GIZ/RMS  </vt:lpstr>
      <vt:lpstr>Régions d’intervention sélectionnées</vt:lpstr>
      <vt:lpstr>Choix de régions: Critères</vt:lpstr>
      <vt:lpstr>Choix de régions: Résultats</vt:lpstr>
      <vt:lpstr>Choix de régions: Résultats</vt:lpstr>
      <vt:lpstr>Choix de régions: Résultats</vt:lpstr>
      <vt:lpstr>Activités en cours</vt:lpstr>
      <vt:lpstr>Activités en cours</vt:lpstr>
      <vt:lpstr>Activités en cours</vt:lpstr>
      <vt:lpstr>Activités en cours</vt:lpstr>
      <vt:lpstr>Présentation PowerPoint</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GIZ-Design</dc:creator>
  <cp:keywords>GIZ-Leerfolie</cp:keywords>
  <cp:lastModifiedBy>Emna Gaddour</cp:lastModifiedBy>
  <cp:revision>601</cp:revision>
  <cp:lastPrinted>2016-05-18T12:07:35Z</cp:lastPrinted>
  <dcterms:created xsi:type="dcterms:W3CDTF">2013-09-05T11:54:56Z</dcterms:created>
  <dcterms:modified xsi:type="dcterms:W3CDTF">2017-12-12T03:21:10Z</dcterms:modified>
</cp:coreProperties>
</file>